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2"/>
  </p:notesMasterIdLst>
  <p:handoutMasterIdLst>
    <p:handoutMasterId r:id="rId53"/>
  </p:handoutMasterIdLst>
  <p:sldIdLst>
    <p:sldId id="256" r:id="rId2"/>
    <p:sldId id="268" r:id="rId3"/>
    <p:sldId id="287" r:id="rId4"/>
    <p:sldId id="276" r:id="rId5"/>
    <p:sldId id="277" r:id="rId6"/>
    <p:sldId id="288" r:id="rId7"/>
    <p:sldId id="278" r:id="rId8"/>
    <p:sldId id="279" r:id="rId9"/>
    <p:sldId id="280" r:id="rId10"/>
    <p:sldId id="281" r:id="rId11"/>
    <p:sldId id="282" r:id="rId12"/>
    <p:sldId id="289" r:id="rId13"/>
    <p:sldId id="283" r:id="rId14"/>
    <p:sldId id="285" r:id="rId15"/>
    <p:sldId id="286" r:id="rId16"/>
    <p:sldId id="290" r:id="rId17"/>
    <p:sldId id="291" r:id="rId18"/>
    <p:sldId id="292" r:id="rId19"/>
    <p:sldId id="293" r:id="rId20"/>
    <p:sldId id="294" r:id="rId21"/>
    <p:sldId id="301" r:id="rId22"/>
    <p:sldId id="303" r:id="rId23"/>
    <p:sldId id="304" r:id="rId24"/>
    <p:sldId id="296" r:id="rId25"/>
    <p:sldId id="295" r:id="rId26"/>
    <p:sldId id="321" r:id="rId27"/>
    <p:sldId id="325" r:id="rId28"/>
    <p:sldId id="326" r:id="rId29"/>
    <p:sldId id="318" r:id="rId30"/>
    <p:sldId id="305" r:id="rId31"/>
    <p:sldId id="306" r:id="rId32"/>
    <p:sldId id="297" r:id="rId33"/>
    <p:sldId id="309" r:id="rId34"/>
    <p:sldId id="310" r:id="rId35"/>
    <p:sldId id="311" r:id="rId36"/>
    <p:sldId id="312" r:id="rId37"/>
    <p:sldId id="313" r:id="rId38"/>
    <p:sldId id="319" r:id="rId39"/>
    <p:sldId id="314" r:id="rId40"/>
    <p:sldId id="315" r:id="rId41"/>
    <p:sldId id="316" r:id="rId42"/>
    <p:sldId id="270" r:id="rId43"/>
    <p:sldId id="320" r:id="rId44"/>
    <p:sldId id="269" r:id="rId45"/>
    <p:sldId id="299" r:id="rId46"/>
    <p:sldId id="275" r:id="rId47"/>
    <p:sldId id="272" r:id="rId48"/>
    <p:sldId id="322" r:id="rId49"/>
    <p:sldId id="260" r:id="rId50"/>
    <p:sldId id="324"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CA0FC"/>
    <a:srgbClr val="FEDEFE"/>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3325" autoAdjust="0"/>
  </p:normalViewPr>
  <p:slideViewPr>
    <p:cSldViewPr>
      <p:cViewPr>
        <p:scale>
          <a:sx n="60" d="100"/>
          <a:sy n="60" d="100"/>
        </p:scale>
        <p:origin x="-1440" y="-258"/>
      </p:cViewPr>
      <p:guideLst>
        <p:guide orient="horz" pos="2160"/>
        <p:guide pos="2880"/>
      </p:guideLst>
    </p:cSldViewPr>
  </p:slideViewPr>
  <p:outlineViewPr>
    <p:cViewPr>
      <p:scale>
        <a:sx n="33" d="100"/>
        <a:sy n="33" d="100"/>
      </p:scale>
      <p:origin x="0" y="14490"/>
    </p:cViewPr>
  </p:outlineViewPr>
  <p:notesTextViewPr>
    <p:cViewPr>
      <p:scale>
        <a:sx n="100" d="100"/>
        <a:sy n="100" d="100"/>
      </p:scale>
      <p:origin x="0" y="0"/>
    </p:cViewPr>
  </p:notesTextViewPr>
  <p:sorterViewPr>
    <p:cViewPr>
      <p:scale>
        <a:sx n="66" d="100"/>
        <a:sy n="66" d="100"/>
      </p:scale>
      <p:origin x="0" y="25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7F023-01E4-4CA1-BF9F-3E314524F453}" type="datetimeFigureOut">
              <a:rPr lang="en-US" smtClean="0"/>
              <a:t>22/06/2009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E11144-F21A-4ECC-933A-F0781BE4A51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74CB0-7EBA-41E5-9131-ADE2A938BD7E}" type="datetimeFigureOut">
              <a:rPr lang="en-US" smtClean="0"/>
              <a:pPr/>
              <a:t>22/06/2009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B869D-0E85-4E49-853D-1CE0784813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8B869D-0E85-4E49-853D-1CE07848134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869D-0E85-4E49-853D-1CE07848134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F28326E-A9FA-4CD1-A8D8-1FA4D0B42B43}" type="datetime8">
              <a:rPr lang="en-GB" smtClean="0"/>
              <a:t>22/06/2009 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AA1F7B-7427-410C-B1BC-F9BF529DD7EF}"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6C79A2-B8E7-4F29-9B62-03A0075F46AE}" type="datetime8">
              <a:rPr lang="en-GB" smtClean="0"/>
              <a:t>22/06/2009 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C08CC4-C0BD-420B-AF0C-D009B65B7CCC}" type="slidenum">
              <a:rPr lang="en-US"/>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F316C7-0058-46D8-AA60-08CE393B825E}" type="datetime8">
              <a:rPr lang="en-GB" smtClean="0"/>
              <a:t>22/06/2009 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755E14-5967-4B29-B3FD-01B2785EDBA4}" type="slidenum">
              <a:rPr lang="en-US"/>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EAF0BF-480B-46F5-B390-923D7767FDF6}" type="datetime8">
              <a:rPr lang="en-GB" smtClean="0"/>
              <a:t>22/06/2009 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901C4A-0B10-4D7E-8770-1BFDE522A871}" type="slidenum">
              <a:rPr lang="en-US"/>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5021E9D-3ADE-45F5-B561-9DF08E6C6A63}" type="datetime8">
              <a:rPr lang="en-GB" smtClean="0"/>
              <a:t>22/06/2009 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2172C6-2860-469E-9046-41A87D0DB401}" type="slidenum">
              <a:rPr lang="en-US"/>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89FDCD9-583F-42EC-B4A2-2E3B232D354C}" type="datetime8">
              <a:rPr lang="en-GB" smtClean="0"/>
              <a:t>22/06/2009 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25818C-2720-4AB8-B20A-EFE52C607CAE}" type="slidenum">
              <a:rPr lang="en-US"/>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346BA8E-A4DA-4C5C-B0EF-C254F7A84CE9}" type="datetime8">
              <a:rPr lang="en-GB" smtClean="0"/>
              <a:t>22/06/2009 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FFA8B8-62FB-48E1-BA43-A4BBB532DDDA}" type="slidenum">
              <a:rPr lang="en-US"/>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E351018-B596-4B98-B395-C651410A2CC2}" type="datetime8">
              <a:rPr lang="en-GB" smtClean="0"/>
              <a:t>22/06/2009 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FC430D-D3E8-424B-B3BA-AC556DB1FFCE}" type="slidenum">
              <a:rPr lang="en-US"/>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AAFA2A7-CC8D-4257-B86B-D7E435C56BBF}" type="datetime8">
              <a:rPr lang="en-GB" smtClean="0"/>
              <a:t>22/06/2009 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048606-C246-42A9-8973-096575FFB80A}" type="slidenum">
              <a:rPr lang="en-US"/>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143201B-60A5-4F43-90E3-A1E0716153E4}" type="datetime8">
              <a:rPr lang="en-GB" smtClean="0"/>
              <a:t>22/06/2009 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18E654-AF0F-4C28-A44B-63798A6DCB69}" type="slidenum">
              <a:rPr lang="en-US"/>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1C5C8D-6020-498C-89AD-FEFDF6689CBC}" type="datetime8">
              <a:rPr lang="en-GB" smtClean="0"/>
              <a:t>22/06/2009 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3A20E6-99B0-4B6F-B774-E2C88D5BEB75}" type="slidenum">
              <a:rPr lang="en-US"/>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17C30FC-A9F4-4CBF-BF26-7A318190B434}" type="datetime8">
              <a:rPr lang="en-GB" smtClean="0"/>
              <a:t>22/06/2009 20:19</a:t>
            </a:fld>
            <a:endParaRPr 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7CF311-4C05-4608-891E-14C4FE39C6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www.jboss.org/jbossas/" TargetMode="External"/><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hyperlink" Target="http://www.edu.cn/20010101/21803.shtml" TargetMode="External"/><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5.gif"/><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8" Type="http://schemas.openxmlformats.org/officeDocument/2006/relationships/hyperlink" Target="http://www.stanford.edu/~kenro/LAU/ICLangLit/NaturalApproach.htm" TargetMode="External"/><Relationship Id="rId13" Type="http://schemas.openxmlformats.org/officeDocument/2006/relationships/hyperlink" Target="http://en.wikipedia.org/wiki/Task-based_language_learning" TargetMode="External"/><Relationship Id="rId3" Type="http://schemas.openxmlformats.org/officeDocument/2006/relationships/notesSlide" Target="../notesSlides/notesSlide9.xml"/><Relationship Id="rId7" Type="http://schemas.openxmlformats.org/officeDocument/2006/relationships/hyperlink" Target="http://en.wikipedia.org/wiki/Suggestopedia" TargetMode="External"/><Relationship Id="rId12" Type="http://schemas.openxmlformats.org/officeDocument/2006/relationships/hyperlink" Target="http://iteslj.org/Articles/Davies-CBI.html"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matsuda.jslw.org/mediawiki/index.php/Community_Language_Learning" TargetMode="External"/><Relationship Id="rId11" Type="http://schemas.openxmlformats.org/officeDocument/2006/relationships/hyperlink" Target="http://jan.ucc.nau.edu/~jar/NALI10.html" TargetMode="External"/><Relationship Id="rId5" Type="http://schemas.openxmlformats.org/officeDocument/2006/relationships/hyperlink" Target="http://en.wikipedia.org/wiki/Total_Physical_Response" TargetMode="External"/><Relationship Id="rId10" Type="http://schemas.openxmlformats.org/officeDocument/2006/relationships/hyperlink" Target="http://209.85.229.132/search?q=cache:LLuJzxVXOQkJ:english.uprag.edu/faculty/michelle/michelle/EDPE4245_Metodologia_Secundaria/1st_Sem_07_08/Methods_and_Approaches/Competency_Based_Language_Teaching_Maridalys.ppt+Competency-Based-Language+Teaching+(Mrowicki" TargetMode="External"/><Relationship Id="rId4" Type="http://schemas.openxmlformats.org/officeDocument/2006/relationships/hyperlink" Target="http://en.wikipedia.org/wiki/The_Silent_Way" TargetMode="External"/><Relationship Id="rId9" Type="http://schemas.openxmlformats.org/officeDocument/2006/relationships/hyperlink" Target="http://www.nspeak.com/lexical.htm"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8" Type="http://schemas.openxmlformats.org/officeDocument/2006/relationships/hyperlink" Target="http://www.tesol.org/s_tesol/search.asp?nolimit=&amp;TrackID=&amp;otherSections=False&amp;Taxonomy=False&amp;specialSearch=False&amp;advanced=False&amp;searchtype=0&amp;pg=1&amp;RN=1&amp;isNew=False&amp;resetForm=False&amp;CID=6&amp;CIDQS=&amp;crumbcid=6&amp;DID=7&amp;SID=1&amp;NID=&amp;RTID=&amp;searchaction=find&amp;selTopic=0&amp;" TargetMode="External"/><Relationship Id="rId13" Type="http://schemas.openxmlformats.org/officeDocument/2006/relationships/hyperlink" Target="http://www.fno.org/" TargetMode="External"/><Relationship Id="rId18" Type="http://schemas.openxmlformats.org/officeDocument/2006/relationships/image" Target="../media/image4.jpeg"/><Relationship Id="rId3" Type="http://schemas.openxmlformats.org/officeDocument/2006/relationships/hyperlink" Target="https://calico.org/" TargetMode="External"/><Relationship Id="rId7" Type="http://schemas.openxmlformats.org/officeDocument/2006/relationships/hyperlink" Target="http://llt.msu.edu/" TargetMode="External"/><Relationship Id="rId12" Type="http://schemas.openxmlformats.org/officeDocument/2006/relationships/hyperlink" Target="http://iteslj.org/" TargetMode="External"/><Relationship Id="rId17" Type="http://schemas.openxmlformats.org/officeDocument/2006/relationships/hyperlink" Target="http://www.becta.org.uk/" TargetMode="External"/><Relationship Id="rId2" Type="http://schemas.openxmlformats.org/officeDocument/2006/relationships/hyperlink" Target="http://www.informaworld.com/smpp/title~content=t713698864~db=all" TargetMode="External"/><Relationship Id="rId16" Type="http://schemas.openxmlformats.org/officeDocument/2006/relationships/hyperlink" Target="http://www.eurocall-languages.org/" TargetMode="External"/><Relationship Id="rId1" Type="http://schemas.openxmlformats.org/officeDocument/2006/relationships/slideLayout" Target="../slideLayouts/slideLayout2.xml"/><Relationship Id="rId6" Type="http://schemas.openxmlformats.org/officeDocument/2006/relationships/hyperlink" Target="http://jaltcall.org/journal/" TargetMode="External"/><Relationship Id="rId11" Type="http://schemas.openxmlformats.org/officeDocument/2006/relationships/hyperlink" Target="../lams%20papers%202009/James/Desktop/TESOLPAPER/The%20Asian%20EFL%20Journal.com" TargetMode="External"/><Relationship Id="rId5" Type="http://schemas.openxmlformats.org/officeDocument/2006/relationships/hyperlink" Target="http://www.ifets.info/" TargetMode="External"/><Relationship Id="rId15" Type="http://schemas.openxmlformats.org/officeDocument/2006/relationships/hyperlink" Target="http://www.esletc.com/archives/83" TargetMode="External"/><Relationship Id="rId10" Type="http://schemas.openxmlformats.org/officeDocument/2006/relationships/hyperlink" Target="http://eltj.oxfordjournals.org/" TargetMode="External"/><Relationship Id="rId19" Type="http://schemas.openxmlformats.org/officeDocument/2006/relationships/hyperlink" Target="http://www.englishlab.intercol.edu/papers/esol.htm" TargetMode="External"/><Relationship Id="rId4" Type="http://schemas.openxmlformats.org/officeDocument/2006/relationships/hyperlink" Target="http://journals.cambridge.org/action/displayJournal?jid=REC" TargetMode="External"/><Relationship Id="rId9" Type="http://schemas.openxmlformats.org/officeDocument/2006/relationships/hyperlink" Target="http://www.ascilite.org.au/ajet/ajet.html" TargetMode="External"/><Relationship Id="rId14" Type="http://schemas.openxmlformats.org/officeDocument/2006/relationships/hyperlink" Target="http://www.etprofessional.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iki.lamsfoundation.org/display/lams/Assessmen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hyperlink" Target="http://www.uefap.com/vocab/vocfram.htm" TargetMode="External"/><Relationship Id="rId13" Type="http://schemas.openxmlformats.org/officeDocument/2006/relationships/hyperlink" Target="http://www.lclark.edu/~krauss/toppicks/toppicks.html" TargetMode="External"/><Relationship Id="rId18" Type="http://schemas.openxmlformats.org/officeDocument/2006/relationships/hyperlink" Target="http://www.bbc.co.uk/skillswise/words/vocabulary/" TargetMode="External"/><Relationship Id="rId3" Type="http://schemas.openxmlformats.org/officeDocument/2006/relationships/hyperlink" Target="http://www.vocabulary.co.il/" TargetMode="External"/><Relationship Id="rId7" Type="http://schemas.openxmlformats.org/officeDocument/2006/relationships/hyperlink" Target="http://www.uefap.com/index.htm" TargetMode="External"/><Relationship Id="rId12" Type="http://schemas.openxmlformats.org/officeDocument/2006/relationships/hyperlink" Target="http://www.ohio.edu/linguistics/esl/vocabulary/index.html" TargetMode="External"/><Relationship Id="rId17" Type="http://schemas.openxmlformats.org/officeDocument/2006/relationships/hyperlink" Target="http://www.bbc.co.uk/skillswise/" TargetMode="External"/><Relationship Id="rId2" Type="http://schemas.openxmlformats.org/officeDocument/2006/relationships/hyperlink" Target="http://iteslj.org/links/ESL/Vocabulary" TargetMode="External"/><Relationship Id="rId16" Type="http://schemas.openxmlformats.org/officeDocument/2006/relationships/hyperlink" Target="http://elc.polyu.edu.hk/cill/vocabula.htm" TargetMode="External"/><Relationship Id="rId1" Type="http://schemas.openxmlformats.org/officeDocument/2006/relationships/slideLayout" Target="../slideLayouts/slideLayout2.xml"/><Relationship Id="rId6" Type="http://schemas.openxmlformats.org/officeDocument/2006/relationships/hyperlink" Target="http://www.manythings.org/e/quiz.html" TargetMode="External"/><Relationship Id="rId11" Type="http://schemas.openxmlformats.org/officeDocument/2006/relationships/hyperlink" Target="http://eslbears.homestead.com/Card.html" TargetMode="External"/><Relationship Id="rId5" Type="http://schemas.openxmlformats.org/officeDocument/2006/relationships/hyperlink" Target="http://www.manythings.org/e/vocabulary.html" TargetMode="External"/><Relationship Id="rId15" Type="http://schemas.openxmlformats.org/officeDocument/2006/relationships/hyperlink" Target="http://elc.polyu.edu.hk/cill/default4.htm" TargetMode="External"/><Relationship Id="rId10" Type="http://schemas.openxmlformats.org/officeDocument/2006/relationships/hyperlink" Target="http://www.rong-chang.com/vocab.htm" TargetMode="External"/><Relationship Id="rId4" Type="http://schemas.openxmlformats.org/officeDocument/2006/relationships/hyperlink" Target="http://www.manythings.org/" TargetMode="External"/><Relationship Id="rId9" Type="http://schemas.openxmlformats.org/officeDocument/2006/relationships/hyperlink" Target="http://www.rong-chang.com/index.html" TargetMode="External"/><Relationship Id="rId14" Type="http://schemas.openxmlformats.org/officeDocument/2006/relationships/hyperlink" Target="http://www.lclark.edu/~krauss/toppicks/vocabulary.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iki.lamsfoundation.org/display/lamsdocs/larsrc11"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lamscommunity.org/lamscentral/sequence?seq_id=712445" TargetMode="External"/><Relationship Id="rId4" Type="http://schemas.openxmlformats.org/officeDocument/2006/relationships/hyperlink" Target="http://www.fckeditor.net/" TargetMode="Externa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hyperlink" Target="http://www.realapplets.com/" TargetMode="External"/><Relationship Id="rId2" Type="http://schemas.openxmlformats.org/officeDocument/2006/relationships/hyperlink" Target="http://hotpot.uvic.ca/"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teaching-tools.de.v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slbears.homestead.com/Message_Center.html" TargetMode="External"/><Relationship Id="rId13" Type="http://schemas.openxmlformats.org/officeDocument/2006/relationships/hyperlink" Target="http://www.bbc.co.uk/skillswise/words/grammar/" TargetMode="External"/><Relationship Id="rId3" Type="http://schemas.openxmlformats.org/officeDocument/2006/relationships/hyperlink" Target="http://www.manythings.org/e/grammar.html" TargetMode="External"/><Relationship Id="rId7" Type="http://schemas.openxmlformats.org/officeDocument/2006/relationships/hyperlink" Target="http://www.ego4u.com/en/cram-up/grammar" TargetMode="External"/><Relationship Id="rId12" Type="http://schemas.openxmlformats.org/officeDocument/2006/relationships/hyperlink" Target="http://www.bbc.co.uk/skillswise/" TargetMode="External"/><Relationship Id="rId2" Type="http://schemas.openxmlformats.org/officeDocument/2006/relationships/hyperlink" Target="http://www.manythings.org/" TargetMode="External"/><Relationship Id="rId1" Type="http://schemas.openxmlformats.org/officeDocument/2006/relationships/slideLayout" Target="../slideLayouts/slideLayout2.xml"/><Relationship Id="rId6" Type="http://schemas.openxmlformats.org/officeDocument/2006/relationships/hyperlink" Target="http://www.rong-chang.com/index.html" TargetMode="External"/><Relationship Id="rId11" Type="http://schemas.openxmlformats.org/officeDocument/2006/relationships/hyperlink" Target="http://www.lclark.edu/~krauss/toppicks/grammar.html" TargetMode="External"/><Relationship Id="rId5" Type="http://schemas.openxmlformats.org/officeDocument/2006/relationships/hyperlink" Target="http://www.uefap.com/accuracy/accfram.htm" TargetMode="External"/><Relationship Id="rId10" Type="http://schemas.openxmlformats.org/officeDocument/2006/relationships/hyperlink" Target="http://www.lclark.edu/~krauss/toppicks/toppicks.html" TargetMode="External"/><Relationship Id="rId4" Type="http://schemas.openxmlformats.org/officeDocument/2006/relationships/hyperlink" Target="http://www.uefap.com/index.htm" TargetMode="External"/><Relationship Id="rId9" Type="http://schemas.openxmlformats.org/officeDocument/2006/relationships/hyperlink" Target="http://www.ohio.edu/linguistics/esl/grammar/activities.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hyperlink" Target="http://www.manythings.org/e/listening.html" TargetMode="External"/><Relationship Id="rId1" Type="http://schemas.openxmlformats.org/officeDocument/2006/relationships/slideLayout" Target="../slideLayouts/slideLayout2.xml"/><Relationship Id="rId6" Type="http://schemas.openxmlformats.org/officeDocument/2006/relationships/hyperlink" Target="http://www.lclark.edu/~krauss/toppicks/listening.html" TargetMode="External"/><Relationship Id="rId5" Type="http://schemas.openxmlformats.org/officeDocument/2006/relationships/image" Target="../media/image31.png"/><Relationship Id="rId4" Type="http://schemas.openxmlformats.org/officeDocument/2006/relationships/hyperlink" Target="http://www.uefap.com/listen/listfram.ht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bbc.co.uk/skillswise/words/writing/" TargetMode="External"/><Relationship Id="rId3" Type="http://schemas.openxmlformats.org/officeDocument/2006/relationships/hyperlink" Target="http://www.uefap.com/writing/exercise/exfram.htm" TargetMode="External"/><Relationship Id="rId7" Type="http://schemas.openxmlformats.org/officeDocument/2006/relationships/hyperlink" Target="http://www.lclark.edu/~krauss/toppicks/writing.html" TargetMode="External"/><Relationship Id="rId2" Type="http://schemas.openxmlformats.org/officeDocument/2006/relationships/hyperlink" Target="http://iteslj.org/links/ESL/Writing/" TargetMode="External"/><Relationship Id="rId1" Type="http://schemas.openxmlformats.org/officeDocument/2006/relationships/slideLayout" Target="../slideLayouts/slideLayout2.xml"/><Relationship Id="rId6" Type="http://schemas.openxmlformats.org/officeDocument/2006/relationships/hyperlink" Target="http://www.ohio.edu/linguistics/esl/writing/index.html" TargetMode="External"/><Relationship Id="rId5" Type="http://schemas.openxmlformats.org/officeDocument/2006/relationships/hyperlink" Target="http://eslbears.homestead.com/writing.html" TargetMode="External"/><Relationship Id="rId4" Type="http://schemas.openxmlformats.org/officeDocument/2006/relationships/hyperlink" Target="http://www.rong-chang.com/writing.ht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anythings.org/e/pronunciation.html"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www.ohio.edu/linguistics/esl/speaking/index.html" TargetMode="External"/><Relationship Id="rId4" Type="http://schemas.openxmlformats.org/officeDocument/2006/relationships/hyperlink" Target="http://www.uefap.com/speaking/exercise/exspepro.ht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ielts.org/"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7.png"/><Relationship Id="rId4" Type="http://schemas.openxmlformats.org/officeDocument/2006/relationships/hyperlink" Target="http://www.examenglish.com/IELTS/index.php?gclid=CJP0x8yzopoCFQMEZgodsCnL9A"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cripsat.org.uk/about/research.htm" TargetMode="External"/><Relationship Id="rId3" Type="http://schemas.openxmlformats.org/officeDocument/2006/relationships/image" Target="../media/image38.png"/><Relationship Id="rId7" Type="http://schemas.openxmlformats.org/officeDocument/2006/relationships/hyperlink" Target="http://partners.becta.org.uk/upload-dir/downloads/page_documents/research/lam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jisc.ac.uk/media/documents/programmes/elearningpedagogy/desilafinalreport.pdf" TargetMode="External"/><Relationship Id="rId5" Type="http://schemas.openxmlformats.org/officeDocument/2006/relationships/hyperlink" Target="http://www.jisc.ac.uk/media/documents/programmes/distributedelearning/elisafinalreportjuly07.doc" TargetMode="External"/><Relationship Id="rId4" Type="http://schemas.openxmlformats.org/officeDocument/2006/relationships/hyperlink" Target="http://www.jisc.ac.uk/uploaded_documents/LAMS%20Final%20Report.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hyperlink" Target="http://wiki.lamsfoundation.org/display/lamsdocs/lantbk11" TargetMode="External"/><Relationship Id="rId26" Type="http://schemas.openxmlformats.org/officeDocument/2006/relationships/hyperlink" Target="http://wiki.lamsfoundation.org/display/lamsdocs/lascrb11" TargetMode="External"/><Relationship Id="rId39" Type="http://schemas.openxmlformats.org/officeDocument/2006/relationships/image" Target="../media/image58.png"/><Relationship Id="rId21" Type="http://schemas.openxmlformats.org/officeDocument/2006/relationships/image" Target="../media/image49.png"/><Relationship Id="rId34" Type="http://schemas.openxmlformats.org/officeDocument/2006/relationships/hyperlink" Target="http://wiki.lamsfoundation.org/display/lamsdocs/lasurv11" TargetMode="External"/><Relationship Id="rId42" Type="http://schemas.openxmlformats.org/officeDocument/2006/relationships/hyperlink" Target="http://wiki.lamsfoundation.org/display/lamsdocs/lawiki10" TargetMode="External"/><Relationship Id="rId47" Type="http://schemas.openxmlformats.org/officeDocument/2006/relationships/image" Target="../media/image62.png"/><Relationship Id="rId50" Type="http://schemas.openxmlformats.org/officeDocument/2006/relationships/hyperlink" Target="http://wiki.lamsfoundation.org/display/lamsdocs/optionals" TargetMode="External"/><Relationship Id="rId55" Type="http://schemas.openxmlformats.org/officeDocument/2006/relationships/image" Target="../media/image66.png"/><Relationship Id="rId7" Type="http://schemas.openxmlformats.org/officeDocument/2006/relationships/image" Target="../media/image42.png"/><Relationship Id="rId12" Type="http://schemas.openxmlformats.org/officeDocument/2006/relationships/hyperlink" Target="http://wiki.lamsfoundation.org/display/lamsdocs/laimag10" TargetMode="External"/><Relationship Id="rId17" Type="http://schemas.openxmlformats.org/officeDocument/2006/relationships/image" Target="../media/image47.png"/><Relationship Id="rId25" Type="http://schemas.openxmlformats.org/officeDocument/2006/relationships/image" Target="../media/image51.png"/><Relationship Id="rId33" Type="http://schemas.openxmlformats.org/officeDocument/2006/relationships/image" Target="../media/image55.png"/><Relationship Id="rId38" Type="http://schemas.openxmlformats.org/officeDocument/2006/relationships/hyperlink" Target="http://wiki.lamsfoundation.org/display/lamsdocs/lavidr10" TargetMode="External"/><Relationship Id="rId46" Type="http://schemas.openxmlformats.org/officeDocument/2006/relationships/hyperlink" Target="http://wiki.lamsfoundation.org/display/lamsdocs/labranch21" TargetMode="External"/><Relationship Id="rId59" Type="http://schemas.openxmlformats.org/officeDocument/2006/relationships/hyperlink" Target="http://www.learningnetworks.org/?q=EML" TargetMode="External"/><Relationship Id="rId2" Type="http://schemas.openxmlformats.org/officeDocument/2006/relationships/hyperlink" Target="http://wiki.lamsfoundation.org/display/lamsdocs/laasse10" TargetMode="External"/><Relationship Id="rId16" Type="http://schemas.openxmlformats.org/officeDocument/2006/relationships/hyperlink" Target="http://wiki.lamsfoundation.org/display/lamsdocs/lamc11" TargetMode="External"/><Relationship Id="rId20" Type="http://schemas.openxmlformats.org/officeDocument/2006/relationships/hyperlink" Target="http://wiki.lamsfoundation.org/display/lamsdocs/lanb11" TargetMode="External"/><Relationship Id="rId29" Type="http://schemas.openxmlformats.org/officeDocument/2006/relationships/image" Target="../media/image53.png"/><Relationship Id="rId41" Type="http://schemas.openxmlformats.org/officeDocument/2006/relationships/image" Target="../media/image59.png"/><Relationship Id="rId54" Type="http://schemas.openxmlformats.org/officeDocument/2006/relationships/hyperlink" Target="http://wiki.lamsfoundation.org/display/lamsdocs/Gradebook" TargetMode="External"/><Relationship Id="rId1" Type="http://schemas.openxmlformats.org/officeDocument/2006/relationships/slideLayout" Target="../slideLayouts/slideLayout2.xml"/><Relationship Id="rId6" Type="http://schemas.openxmlformats.org/officeDocument/2006/relationships/hyperlink" Target="http://wiki.lamsfoundation.org/display/lamsdocs/laddim10" TargetMode="External"/><Relationship Id="rId11" Type="http://schemas.openxmlformats.org/officeDocument/2006/relationships/image" Target="../media/image44.png"/><Relationship Id="rId24" Type="http://schemas.openxmlformats.org/officeDocument/2006/relationships/hyperlink" Target="http://wiki.lamsfoundation.org/display/lamsdocs/laqa11" TargetMode="External"/><Relationship Id="rId32" Type="http://schemas.openxmlformats.org/officeDocument/2006/relationships/hyperlink" Target="http://wiki.lamsfoundation.org/display/lamsdocs/lasbmt11" TargetMode="External"/><Relationship Id="rId37" Type="http://schemas.openxmlformats.org/officeDocument/2006/relationships/image" Target="../media/image57.png"/><Relationship Id="rId40" Type="http://schemas.openxmlformats.org/officeDocument/2006/relationships/hyperlink" Target="http://wiki.lamsfoundation.org/display/lamsdocs/lavote11" TargetMode="External"/><Relationship Id="rId45" Type="http://schemas.openxmlformats.org/officeDocument/2006/relationships/image" Target="../media/image61.png"/><Relationship Id="rId53" Type="http://schemas.openxmlformats.org/officeDocument/2006/relationships/image" Target="../media/image65.png"/><Relationship Id="rId58" Type="http://schemas.openxmlformats.org/officeDocument/2006/relationships/hyperlink" Target="http://www.imsglobal.org/learningdesign/" TargetMode="External"/><Relationship Id="rId5" Type="http://schemas.openxmlformats.org/officeDocument/2006/relationships/image" Target="../media/image41.png"/><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hyperlink" Target="http://wiki.lamsfoundation.org/display/lamsdocs/larsrc11" TargetMode="External"/><Relationship Id="rId36" Type="http://schemas.openxmlformats.org/officeDocument/2006/relationships/hyperlink" Target="http://wiki.lamsfoundation.org/display/lamsdocs/latask10" TargetMode="External"/><Relationship Id="rId49" Type="http://schemas.openxmlformats.org/officeDocument/2006/relationships/image" Target="../media/image63.png"/><Relationship Id="rId57" Type="http://schemas.openxmlformats.org/officeDocument/2006/relationships/image" Target="../media/image67.png"/><Relationship Id="rId10" Type="http://schemas.openxmlformats.org/officeDocument/2006/relationships/hyperlink" Target="http://wiki.lamsfoundation.org/display/lamsdocs/lagmap10" TargetMode="External"/><Relationship Id="rId19" Type="http://schemas.openxmlformats.org/officeDocument/2006/relationships/image" Target="../media/image48.png"/><Relationship Id="rId31" Type="http://schemas.openxmlformats.org/officeDocument/2006/relationships/image" Target="../media/image54.png"/><Relationship Id="rId44" Type="http://schemas.openxmlformats.org/officeDocument/2006/relationships/hyperlink" Target="http://wiki.lamsfoundation.org/display/lamsdocs/lagat11" TargetMode="External"/><Relationship Id="rId52" Type="http://schemas.openxmlformats.org/officeDocument/2006/relationships/hyperlink" Target="http://wiki.lamsfoundation.org/display/lamsdocs/Support+Activities" TargetMode="External"/><Relationship Id="rId4" Type="http://schemas.openxmlformats.org/officeDocument/2006/relationships/hyperlink" Target="http://wiki.lamsfoundation.org/display/lamsdocs/ladaco10" TargetMode="External"/><Relationship Id="rId9" Type="http://schemas.openxmlformats.org/officeDocument/2006/relationships/image" Target="../media/image43.png"/><Relationship Id="rId14" Type="http://schemas.openxmlformats.org/officeDocument/2006/relationships/hyperlink" Target="http://wiki.lamsfoundation.org/display/lamsdocs/lamind10" TargetMode="External"/><Relationship Id="rId22" Type="http://schemas.openxmlformats.org/officeDocument/2006/relationships/hyperlink" Target="http://wiki.lamsfoundation.org/display/lamsdocs/lapixl10" TargetMode="External"/><Relationship Id="rId27" Type="http://schemas.openxmlformats.org/officeDocument/2006/relationships/image" Target="../media/image52.png"/><Relationship Id="rId30" Type="http://schemas.openxmlformats.org/officeDocument/2006/relationships/hyperlink" Target="http://wiki.lamsfoundation.org/display/lamsdocs/lasprd10" TargetMode="External"/><Relationship Id="rId35" Type="http://schemas.openxmlformats.org/officeDocument/2006/relationships/image" Target="../media/image56.png"/><Relationship Id="rId43" Type="http://schemas.openxmlformats.org/officeDocument/2006/relationships/image" Target="../media/image60.png"/><Relationship Id="rId48" Type="http://schemas.openxmlformats.org/officeDocument/2006/relationships/hyperlink" Target="http://wiki.lamsfoundation.org/display/lamsdocs/lagrp11" TargetMode="External"/><Relationship Id="rId56" Type="http://schemas.openxmlformats.org/officeDocument/2006/relationships/hyperlink" Target="http://wiki.lamsfoundation.org/display/lamsdocs/Add+Lesson+Wizard" TargetMode="External"/><Relationship Id="rId8" Type="http://schemas.openxmlformats.org/officeDocument/2006/relationships/hyperlink" Target="http://wiki.lamsfoundation.org/display/lamsdocs/lafrum11" TargetMode="External"/><Relationship Id="rId51" Type="http://schemas.openxmlformats.org/officeDocument/2006/relationships/image" Target="../media/image64.png"/><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3" Type="http://schemas.openxmlformats.org/officeDocument/2006/relationships/hyperlink" Target="http://wiki.lamsfoundation.org/display/lamsdocs/lasurv11" TargetMode="External"/><Relationship Id="rId18" Type="http://schemas.openxmlformats.org/officeDocument/2006/relationships/image" Target="../media/image59.png"/><Relationship Id="rId26" Type="http://schemas.openxmlformats.org/officeDocument/2006/relationships/image" Target="../media/image45.png"/><Relationship Id="rId39" Type="http://schemas.openxmlformats.org/officeDocument/2006/relationships/hyperlink" Target="http://wiki.lamsfoundation.org/display/lamsdocs/lascrb11" TargetMode="External"/><Relationship Id="rId3" Type="http://schemas.openxmlformats.org/officeDocument/2006/relationships/hyperlink" Target="http://wiki.lamsfoundation.org/display/lamsdocs/Support+Activities" TargetMode="External"/><Relationship Id="rId21" Type="http://schemas.openxmlformats.org/officeDocument/2006/relationships/hyperlink" Target="http://wiki.lamsfoundation.org/display/lamsdocs/lapixl10" TargetMode="External"/><Relationship Id="rId34" Type="http://schemas.openxmlformats.org/officeDocument/2006/relationships/image" Target="../media/image42.png"/><Relationship Id="rId42" Type="http://schemas.openxmlformats.org/officeDocument/2006/relationships/image" Target="../media/image43.png"/><Relationship Id="rId47" Type="http://schemas.openxmlformats.org/officeDocument/2006/relationships/image" Target="../media/image47.png"/><Relationship Id="rId50" Type="http://schemas.openxmlformats.org/officeDocument/2006/relationships/hyperlink" Target="http://wiki.lamsfoundation.org/display/lamsdocs/Gradebook" TargetMode="External"/><Relationship Id="rId7" Type="http://schemas.openxmlformats.org/officeDocument/2006/relationships/hyperlink" Target="http://wiki.lamsfoundation.org/display/lamsdocs/lavidr10" TargetMode="External"/><Relationship Id="rId12" Type="http://schemas.openxmlformats.org/officeDocument/2006/relationships/image" Target="../media/image48.png"/><Relationship Id="rId17" Type="http://schemas.openxmlformats.org/officeDocument/2006/relationships/hyperlink" Target="http://wiki.lamsfoundation.org/display/lamsdocs/lavote11" TargetMode="External"/><Relationship Id="rId25" Type="http://schemas.openxmlformats.org/officeDocument/2006/relationships/hyperlink" Target="http://wiki.lamsfoundation.org/display/lamsdocs/laimag10" TargetMode="External"/><Relationship Id="rId33" Type="http://schemas.openxmlformats.org/officeDocument/2006/relationships/hyperlink" Target="http://wiki.lamsfoundation.org/display/lamsdocs/laddim10" TargetMode="External"/><Relationship Id="rId38" Type="http://schemas.openxmlformats.org/officeDocument/2006/relationships/image" Target="../media/image44.png"/><Relationship Id="rId46" Type="http://schemas.openxmlformats.org/officeDocument/2006/relationships/hyperlink" Target="http://wiki.lamsfoundation.org/display/lamsdocs/lamc11" TargetMode="External"/><Relationship Id="rId2" Type="http://schemas.openxmlformats.org/officeDocument/2006/relationships/notesSlide" Target="../notesSlides/notesSlide12.xml"/><Relationship Id="rId16" Type="http://schemas.openxmlformats.org/officeDocument/2006/relationships/image" Target="../media/image64.png"/><Relationship Id="rId20" Type="http://schemas.openxmlformats.org/officeDocument/2006/relationships/image" Target="../media/image51.png"/><Relationship Id="rId29" Type="http://schemas.openxmlformats.org/officeDocument/2006/relationships/hyperlink" Target="http://wiki.lamsfoundation.org/display/lamsdocs/latask10" TargetMode="External"/><Relationship Id="rId41" Type="http://schemas.openxmlformats.org/officeDocument/2006/relationships/hyperlink" Target="http://wiki.lamsfoundation.org/display/lamsdocs/lafrum11" TargetMode="Externa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hyperlink" Target="http://wiki.lamsfoundation.org/display/lamsdocs/lantbk11" TargetMode="External"/><Relationship Id="rId24" Type="http://schemas.openxmlformats.org/officeDocument/2006/relationships/image" Target="../media/image54.png"/><Relationship Id="rId32" Type="http://schemas.openxmlformats.org/officeDocument/2006/relationships/image" Target="../media/image53.png"/><Relationship Id="rId37" Type="http://schemas.openxmlformats.org/officeDocument/2006/relationships/hyperlink" Target="http://wiki.lamsfoundation.org/display/lamsdocs/lagmap10" TargetMode="External"/><Relationship Id="rId40" Type="http://schemas.openxmlformats.org/officeDocument/2006/relationships/image" Target="../media/image52.png"/><Relationship Id="rId45" Type="http://schemas.openxmlformats.org/officeDocument/2006/relationships/image" Target="../media/image40.png"/><Relationship Id="rId5" Type="http://schemas.openxmlformats.org/officeDocument/2006/relationships/hyperlink" Target="http://wiki.lamsfoundation.org/display/lamsdocs/ladaco10" TargetMode="External"/><Relationship Id="rId15" Type="http://schemas.openxmlformats.org/officeDocument/2006/relationships/hyperlink" Target="http://wiki.lamsfoundation.org/display/lamsdocs/optionals" TargetMode="External"/><Relationship Id="rId23" Type="http://schemas.openxmlformats.org/officeDocument/2006/relationships/hyperlink" Target="http://wiki.lamsfoundation.org/display/lamsdocs/lasprd10" TargetMode="External"/><Relationship Id="rId28" Type="http://schemas.openxmlformats.org/officeDocument/2006/relationships/image" Target="../media/image49.png"/><Relationship Id="rId36" Type="http://schemas.openxmlformats.org/officeDocument/2006/relationships/image" Target="../media/image60.png"/><Relationship Id="rId49" Type="http://schemas.openxmlformats.org/officeDocument/2006/relationships/image" Target="../media/image55.png"/><Relationship Id="rId10" Type="http://schemas.openxmlformats.org/officeDocument/2006/relationships/image" Target="../media/image46.png"/><Relationship Id="rId19" Type="http://schemas.openxmlformats.org/officeDocument/2006/relationships/hyperlink" Target="http://wiki.lamsfoundation.org/display/lamsdocs/laqa11" TargetMode="External"/><Relationship Id="rId31" Type="http://schemas.openxmlformats.org/officeDocument/2006/relationships/hyperlink" Target="http://wiki.lamsfoundation.org/display/lamsdocs/larsrc11" TargetMode="External"/><Relationship Id="rId44" Type="http://schemas.openxmlformats.org/officeDocument/2006/relationships/hyperlink" Target="http://wiki.lamsfoundation.org/display/lamsdocs/laasse10" TargetMode="External"/><Relationship Id="rId4" Type="http://schemas.openxmlformats.org/officeDocument/2006/relationships/image" Target="../media/image65.png"/><Relationship Id="rId9" Type="http://schemas.openxmlformats.org/officeDocument/2006/relationships/hyperlink" Target="http://wiki.lamsfoundation.org/display/lamsdocs/lamind10" TargetMode="External"/><Relationship Id="rId14" Type="http://schemas.openxmlformats.org/officeDocument/2006/relationships/image" Target="../media/image56.png"/><Relationship Id="rId22" Type="http://schemas.openxmlformats.org/officeDocument/2006/relationships/image" Target="../media/image50.png"/><Relationship Id="rId27" Type="http://schemas.openxmlformats.org/officeDocument/2006/relationships/hyperlink" Target="http://wiki.lamsfoundation.org/display/lamsdocs/lanb11" TargetMode="External"/><Relationship Id="rId30" Type="http://schemas.openxmlformats.org/officeDocument/2006/relationships/image" Target="../media/image57.png"/><Relationship Id="rId35" Type="http://schemas.openxmlformats.org/officeDocument/2006/relationships/hyperlink" Target="http://wiki.lamsfoundation.org/display/lamsdocs/lawiki10" TargetMode="External"/><Relationship Id="rId43" Type="http://schemas.openxmlformats.org/officeDocument/2006/relationships/image" Target="../media/image67.png"/><Relationship Id="rId48" Type="http://schemas.openxmlformats.org/officeDocument/2006/relationships/hyperlink" Target="http://wiki.lamsfoundation.org/display/lamsdocs/lasbmt11" TargetMode="External"/><Relationship Id="rId8" Type="http://schemas.openxmlformats.org/officeDocument/2006/relationships/image" Target="../media/image58.png"/><Relationship Id="rId51"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hyperlink" Target="http://planner.lamscommunity.org/lams/pedagogicalPlanner.do?method=openTemplate&amp;uid=46" TargetMode="External"/><Relationship Id="rId1" Type="http://schemas.openxmlformats.org/officeDocument/2006/relationships/slideLayout" Target="../slideLayouts/slideLayout7.xml"/><Relationship Id="rId6" Type="http://schemas.openxmlformats.org/officeDocument/2006/relationships/image" Target="../media/image71.gif"/><Relationship Id="rId5" Type="http://schemas.openxmlformats.org/officeDocument/2006/relationships/image" Target="../media/image70.jpeg"/><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lamscommunity.org/register/?return_url=/dotlrn/inde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hyperlink" Target="http://www.uefap.com/assess/exams/examfram.htm"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www.ets.org/portal/site/ets/menuitem.fab2360b1645a1de9b3a0779f1751509/?vgnextoid=69c0197a484f4010VgnVCM10000022f95190RCRD" TargetMode="External"/><Relationship Id="rId5" Type="http://schemas.openxmlformats.org/officeDocument/2006/relationships/hyperlink" Target="http://www.cambridgeesol.org/exams/" TargetMode="External"/><Relationship Id="rId4" Type="http://schemas.openxmlformats.org/officeDocument/2006/relationships/notesSlide" Target="../notesSlides/notesSlide4.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rot="1179003">
            <a:off x="5205464" y="801161"/>
            <a:ext cx="3380110" cy="1750733"/>
          </a:xfrm>
          <a:solidFill>
            <a:srgbClr val="FCA0FC"/>
          </a:solidFill>
          <a:ln w="34925">
            <a:solidFill>
              <a:srgbClr val="FFFFFF"/>
            </a:solidFill>
          </a:ln>
          <a:effectLst>
            <a:glow rad="228600">
              <a:schemeClr val="accent2">
                <a:satMod val="175000"/>
                <a:alpha val="40000"/>
              </a:schemeClr>
            </a:glow>
            <a:outerShdw blurRad="317500" dir="2700000" algn="ctr">
              <a:srgbClr val="000000">
                <a:alpha val="43000"/>
              </a:srgbClr>
            </a:outerShdw>
          </a:effectLst>
        </p:spPr>
        <p:txBody>
          <a:bodyPr/>
          <a:lstStyle/>
          <a:p>
            <a:r>
              <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2009 European LAMS &amp; Learning Design Conference-Opening </a:t>
            </a:r>
            <a:r>
              <a:rPr 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a:t>
            </a:r>
            <a:r>
              <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 </a:t>
            </a:r>
            <a:r>
              <a:rPr 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t>
            </a:r>
            <a:r>
              <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earning </a:t>
            </a:r>
            <a:r>
              <a:rPr 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a:t>
            </a:r>
            <a:r>
              <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esign</a:t>
            </a:r>
            <a:endParaRPr 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53" name="Picture 5" descr="column_bg2"/>
          <p:cNvPicPr>
            <a:picLocks noChangeAspect="1" noChangeArrowheads="1"/>
          </p:cNvPicPr>
          <p:nvPr>
            <p:custDataLst>
              <p:tags r:id="rId2"/>
            </p:custDataLst>
          </p:nvPr>
        </p:nvPicPr>
        <p:blipFill>
          <a:blip r:embed="rId7" cstate="print"/>
          <a:srcRect/>
          <a:stretch>
            <a:fillRect/>
          </a:stretch>
        </p:blipFill>
        <p:spPr bwMode="auto">
          <a:xfrm>
            <a:off x="0" y="1000108"/>
            <a:ext cx="1857388" cy="2214579"/>
          </a:xfrm>
          <a:prstGeom prst="rect">
            <a:avLst/>
          </a:prstGeom>
          <a:noFill/>
          <a:effectLst>
            <a:glow rad="228600">
              <a:schemeClr val="accent4">
                <a:satMod val="175000"/>
                <a:alpha val="40000"/>
              </a:schemeClr>
            </a:glow>
          </a:effectLst>
          <a:scene3d>
            <a:camera prst="perspectiveHeroicExtremeLeftFacing"/>
            <a:lightRig rig="threePt" dir="t"/>
          </a:scene3d>
        </p:spPr>
      </p:pic>
      <p:sp>
        <p:nvSpPr>
          <p:cNvPr id="2054" name="Rectangle 6"/>
          <p:cNvSpPr>
            <a:spLocks noChangeArrowheads="1"/>
          </p:cNvSpPr>
          <p:nvPr/>
        </p:nvSpPr>
        <p:spPr bwMode="auto">
          <a:xfrm>
            <a:off x="428596" y="3714752"/>
            <a:ext cx="8186858" cy="1200329"/>
          </a:xfrm>
          <a:prstGeom prst="rect">
            <a:avLst/>
          </a:prstGeom>
          <a:solidFill>
            <a:schemeClr val="accent3">
              <a:lumMod val="95000"/>
            </a:schemeClr>
          </a:solidFill>
          <a:ln w="9525">
            <a:noFill/>
            <a:miter lim="800000"/>
            <a:headEnd/>
            <a:tailEnd/>
          </a:ln>
          <a:effectLst>
            <a:glow rad="139700">
              <a:schemeClr val="accent4">
                <a:satMod val="175000"/>
                <a:alpha val="40000"/>
              </a:schemeClr>
            </a:glow>
            <a:softEdge rad="317500"/>
          </a:effectLst>
          <a:scene3d>
            <a:camera prst="isometricOffAxis1Right"/>
            <a:lightRig rig="threePt" dir="t"/>
          </a:scene3d>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LAMS in </a:t>
            </a:r>
            <a:r>
              <a:rPr lang="en-GB"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TESOL</a:t>
            </a:r>
            <a:r>
              <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sketching potential</a:t>
            </a:r>
          </a:p>
        </p:txBody>
      </p:sp>
      <p:pic>
        <p:nvPicPr>
          <p:cNvPr id="8" name="Picture 2"/>
          <p:cNvPicPr>
            <a:picLocks noChangeAspect="1" noChangeArrowheads="1"/>
          </p:cNvPicPr>
          <p:nvPr>
            <p:custDataLst>
              <p:tags r:id="rId3"/>
            </p:custDataLst>
          </p:nvPr>
        </p:nvPicPr>
        <p:blipFill>
          <a:blip r:embed="rId8" cstate="print"/>
          <a:srcRect/>
          <a:stretch>
            <a:fillRect/>
          </a:stretch>
        </p:blipFill>
        <p:spPr bwMode="auto">
          <a:xfrm>
            <a:off x="2786050" y="428605"/>
            <a:ext cx="1428728" cy="1214447"/>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9" name="TextBox 8"/>
          <p:cNvSpPr txBox="1"/>
          <p:nvPr/>
        </p:nvSpPr>
        <p:spPr>
          <a:xfrm>
            <a:off x="214282" y="6000768"/>
            <a:ext cx="2928958" cy="400110"/>
          </a:xfrm>
          <a:prstGeom prst="rect">
            <a:avLst/>
          </a:prstGeom>
          <a:solidFill>
            <a:schemeClr val="accent6">
              <a:lumMod val="40000"/>
              <a:lumOff val="6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GB"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mn-lt"/>
              </a:rPr>
              <a:t>Dr Chris </a:t>
            </a:r>
            <a:r>
              <a:rPr lang="en-GB"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mn-lt"/>
              </a:rPr>
              <a:t>Alexander</a:t>
            </a:r>
            <a:endParaRPr lang="en-GB"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mn-lt"/>
            </a:endParaRPr>
          </a:p>
        </p:txBody>
      </p:sp>
      <p:pic>
        <p:nvPicPr>
          <p:cNvPr id="10" name="Picture 3"/>
          <p:cNvPicPr>
            <a:picLocks noChangeAspect="1" noChangeArrowheads="1"/>
          </p:cNvPicPr>
          <p:nvPr>
            <p:custDataLst>
              <p:tags r:id="rId4"/>
            </p:custDataLst>
          </p:nvPr>
        </p:nvPicPr>
        <p:blipFill>
          <a:blip r:embed="rId9" cstate="print"/>
          <a:srcRect/>
          <a:stretch>
            <a:fillRect/>
          </a:stretch>
        </p:blipFill>
        <p:spPr bwMode="auto">
          <a:xfrm>
            <a:off x="5786446" y="5214951"/>
            <a:ext cx="2743208" cy="114300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7" name="Date Placeholder 26"/>
          <p:cNvSpPr>
            <a:spLocks noGrp="1"/>
          </p:cNvSpPr>
          <p:nvPr>
            <p:ph type="dt" sz="half" idx="10"/>
          </p:nvPr>
        </p:nvSpPr>
        <p:spPr/>
        <p:txBody>
          <a:bodyPr/>
          <a:lstStyle/>
          <a:p>
            <a:fld id="{A79A92E6-D45D-4FAF-B70F-A54B3D36ADAE}" type="datetime8">
              <a:rPr lang="en-GB" smtClean="0"/>
              <a:t>22/06/2009 20:22</a:t>
            </a:fld>
            <a:endParaRPr lang="en-US"/>
          </a:p>
        </p:txBody>
      </p:sp>
      <p:sp>
        <p:nvSpPr>
          <p:cNvPr id="28" name="Slide Number Placeholder 27"/>
          <p:cNvSpPr>
            <a:spLocks noGrp="1"/>
          </p:cNvSpPr>
          <p:nvPr>
            <p:ph type="sldNum" sz="quarter" idx="12"/>
          </p:nvPr>
        </p:nvSpPr>
        <p:spPr/>
        <p:txBody>
          <a:bodyPr/>
          <a:lstStyle/>
          <a:p>
            <a:fld id="{44AA1F7B-7427-410C-B1BC-F9BF529DD7EF}" type="slidenum">
              <a:rPr lang="en-US" smtClean="0"/>
              <a:pPr/>
              <a:t>1</a:t>
            </a:fld>
            <a:endParaRPr lang="en-US"/>
          </a:p>
        </p:txBody>
      </p:sp>
    </p:spTree>
    <p:custDataLst>
      <p:tags r:id="rId1"/>
    </p:custData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a:xfrm>
            <a:off x="4857752" y="4286256"/>
            <a:ext cx="4071934" cy="2357455"/>
          </a:xfrm>
          <a:solidFill>
            <a:schemeClr val="accent2">
              <a:lumMod val="20000"/>
              <a:lumOff val="80000"/>
            </a:schemeClr>
          </a:solidFill>
          <a:ln/>
          <a:effectLst>
            <a:glow rad="228600">
              <a:schemeClr val="accent6">
                <a:satMod val="175000"/>
                <a:alpha val="40000"/>
              </a:schemeClr>
            </a:glow>
          </a:effectLst>
        </p:spPr>
        <p:txBody>
          <a:bodyPr rtlCol="0">
            <a:noAutofit/>
            <a:scene3d>
              <a:camera prst="orthographicFront"/>
              <a:lightRig rig="threePt" dir="t"/>
            </a:scene3d>
            <a:sp3d extrusionH="57150">
              <a:bevelT w="38100" h="38100"/>
            </a:sp3d>
          </a:bodyPr>
          <a:lstStyle/>
          <a:p>
            <a:pPr marL="0" indent="0" algn="just" fontAlgn="auto">
              <a:spcAft>
                <a:spcPts val="0"/>
              </a:spcAft>
              <a:buNone/>
              <a:defRPr/>
            </a:pP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LAMS</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 </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blended- or (part/full</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)-distance-learning university/college </a:t>
            </a:r>
            <a:r>
              <a:rPr lang="en-GB"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ESOL</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especially in </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populous and technologically aspiring countries such as China, </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India.   </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The </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Chinese Central Radio and Television Universities</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has </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 million students taking English language courses as part of their programme of </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study (</a:t>
            </a:r>
            <a:r>
              <a:rPr lang="en-GB"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Xiao </a:t>
            </a:r>
            <a:r>
              <a:rPr lang="en-GB"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2008) </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just" fontAlgn="auto">
              <a:spcAft>
                <a:spcPts val="0"/>
              </a:spcAft>
              <a:buNone/>
              <a:defRPr/>
            </a:pPr>
            <a:endParaRPr lang="en-US" sz="1800" dirty="0" smtClean="0"/>
          </a:p>
          <a:p>
            <a:pPr marL="0" indent="0" algn="just" fontAlgn="auto">
              <a:spcAft>
                <a:spcPts val="0"/>
              </a:spcAft>
              <a:buNone/>
              <a:defRPr/>
            </a:pPr>
            <a:endParaRPr lang="en-US" sz="2400" dirty="0" smtClean="0"/>
          </a:p>
          <a:p>
            <a:pPr marL="0" indent="0" algn="just" fontAlgn="auto">
              <a:spcAft>
                <a:spcPts val="0"/>
              </a:spcAft>
              <a:buFont typeface="Arial" pitchFamily="34" charset="0"/>
              <a:buNone/>
              <a:defRPr/>
            </a:pPr>
            <a:endParaRPr lang="en-US" sz="2400" kern="1200" dirty="0">
              <a:latin typeface="+mn-lt"/>
              <a:ea typeface="+mn-ea"/>
              <a:cs typeface="+mn-cs"/>
            </a:endParaRPr>
          </a:p>
        </p:txBody>
      </p:sp>
      <p:sp>
        <p:nvSpPr>
          <p:cNvPr id="3" name="Subtitle 2"/>
          <p:cNvSpPr txBox="1">
            <a:spLocks/>
          </p:cNvSpPr>
          <p:nvPr/>
        </p:nvSpPr>
        <p:spPr bwMode="auto">
          <a:xfrm>
            <a:off x="6643702" y="642918"/>
            <a:ext cx="1714512" cy="1000132"/>
          </a:xfrm>
          <a:prstGeom prst="rect">
            <a:avLst/>
          </a:prstGeom>
          <a:blipFill>
            <a:blip r:embed="rId6" cstate="print"/>
            <a:tile tx="0" ty="0" sx="100000" sy="100000" flip="none" algn="tl"/>
          </a:blipFill>
          <a:ln w="9525">
            <a:noFill/>
            <a:miter lim="800000"/>
            <a:headEnd/>
            <a:tailEnd/>
          </a:ln>
          <a:effectLst/>
          <a:scene3d>
            <a:camera prst="perspectiveHeroicExtremeRigh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dirty="0"/>
              <a:t>Potential uses of LAMS in </a:t>
            </a:r>
            <a:r>
              <a:rPr lang="en-GB" dirty="0" err="1"/>
              <a:t>TESOL</a:t>
            </a:r>
            <a:r>
              <a:rPr lang="en-GB" dirty="0"/>
              <a:t> </a:t>
            </a:r>
            <a:endParaRPr kumimoji="0" lang="en-US" b="0" i="0" u="none" strike="noStrike" kern="1200" cap="none" spc="0" normalizeH="0" baseline="0" noProof="0" dirty="0">
              <a:ln>
                <a:noFill/>
              </a:ln>
              <a:effectLst/>
              <a:uLnTx/>
              <a:uFillTx/>
              <a:latin typeface="+mn-lt"/>
              <a:ea typeface="+mn-ea"/>
              <a:cs typeface="+mn-cs"/>
            </a:endParaRPr>
          </a:p>
        </p:txBody>
      </p:sp>
      <p:pic>
        <p:nvPicPr>
          <p:cNvPr id="24578" name="Picture 2"/>
          <p:cNvPicPr>
            <a:picLocks noChangeAspect="1" noChangeArrowheads="1"/>
          </p:cNvPicPr>
          <p:nvPr>
            <p:custDataLst>
              <p:tags r:id="rId2"/>
            </p:custDataLst>
          </p:nvPr>
        </p:nvPicPr>
        <p:blipFill>
          <a:blip r:embed="rId7" cstate="print"/>
          <a:srcRect/>
          <a:stretch>
            <a:fillRect/>
          </a:stretch>
        </p:blipFill>
        <p:spPr bwMode="auto">
          <a:xfrm>
            <a:off x="571472" y="285729"/>
            <a:ext cx="6715172" cy="4357695"/>
          </a:xfrm>
          <a:prstGeom prst="rect">
            <a:avLst/>
          </a:prstGeom>
          <a:noFill/>
          <a:ln w="9525">
            <a:noFill/>
            <a:miter lim="800000"/>
            <a:headEnd/>
            <a:tailEnd/>
          </a:ln>
          <a:effectLst/>
          <a:scene3d>
            <a:camera prst="perspectiveHeroicExtremeRightFacing"/>
            <a:lightRig rig="threePt" dir="t"/>
          </a:scene3d>
        </p:spPr>
      </p:pic>
      <p:sp>
        <p:nvSpPr>
          <p:cNvPr id="6" name="Rectangle 5"/>
          <p:cNvSpPr/>
          <p:nvPr/>
        </p:nvSpPr>
        <p:spPr>
          <a:xfrm>
            <a:off x="6643702" y="2357430"/>
            <a:ext cx="2143124" cy="1384995"/>
          </a:xfrm>
          <a:prstGeom prst="rect">
            <a:avLst/>
          </a:prstGeom>
          <a:solidFill>
            <a:srgbClr val="FFC000"/>
          </a:solidFill>
        </p:spPr>
        <p:txBody>
          <a:bodyPr wrap="square">
            <a:spAutoFit/>
          </a:bodyPr>
          <a:lstStyle/>
          <a:p>
            <a:r>
              <a:rPr lang="en-US" sz="1200" dirty="0" smtClean="0"/>
              <a:t>SCALE UP _ migrate LAMS to the latest </a:t>
            </a:r>
            <a:r>
              <a:rPr lang="en-US" sz="1200" dirty="0" err="1" smtClean="0">
                <a:hlinkClick r:id="rId8"/>
              </a:rPr>
              <a:t>JBoss</a:t>
            </a:r>
            <a:r>
              <a:rPr lang="en-US" sz="1200" dirty="0" smtClean="0">
                <a:hlinkClick r:id="rId8"/>
              </a:rPr>
              <a:t> Application Server</a:t>
            </a:r>
            <a:r>
              <a:rPr lang="en-US" sz="1200" dirty="0" smtClean="0"/>
              <a:t> (v5.1). LAMS 2.4 will be able to run about 1000 concurrent learners on a normal PC desktop </a:t>
            </a:r>
            <a:endParaRPr lang="en-US" sz="1200" dirty="0"/>
          </a:p>
        </p:txBody>
      </p:sp>
      <p:sp>
        <p:nvSpPr>
          <p:cNvPr id="60" name="Date Placeholder 59"/>
          <p:cNvSpPr>
            <a:spLocks noGrp="1"/>
          </p:cNvSpPr>
          <p:nvPr>
            <p:ph type="dt" sz="half" idx="10"/>
          </p:nvPr>
        </p:nvSpPr>
        <p:spPr/>
        <p:txBody>
          <a:bodyPr/>
          <a:lstStyle/>
          <a:p>
            <a:fld id="{8B168F24-681A-4958-AA4D-E84FCEEE6039}" type="datetime8">
              <a:rPr lang="en-GB" smtClean="0"/>
              <a:t>22/06/2009 20:28</a:t>
            </a:fld>
            <a:endParaRPr lang="en-US"/>
          </a:p>
        </p:txBody>
      </p:sp>
      <p:sp>
        <p:nvSpPr>
          <p:cNvPr id="61" name="Slide Number Placeholder 60"/>
          <p:cNvSpPr>
            <a:spLocks noGrp="1"/>
          </p:cNvSpPr>
          <p:nvPr>
            <p:ph type="sldNum" sz="quarter" idx="12"/>
          </p:nvPr>
        </p:nvSpPr>
        <p:spPr/>
        <p:txBody>
          <a:bodyPr/>
          <a:lstStyle/>
          <a:p>
            <a:fld id="{E7901C4A-0B10-4D7E-8770-1BFDE522A871}" type="slidenum">
              <a:rPr lang="en-US" smtClean="0"/>
              <a:pPr/>
              <a:t>10</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500"/>
                                        <p:tgtEl>
                                          <p:spTgt spid="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286248" y="2500306"/>
            <a:ext cx="4500594" cy="3643339"/>
          </a:xfrm>
          <a:solidFill>
            <a:schemeClr val="accent2">
              <a:lumMod val="20000"/>
              <a:lumOff val="80000"/>
            </a:schemeClr>
          </a:solidFill>
          <a:ln/>
          <a:effectLst>
            <a:glow rad="228600">
              <a:schemeClr val="accent6">
                <a:satMod val="175000"/>
                <a:alpha val="40000"/>
              </a:schemeClr>
            </a:glow>
          </a:effectLst>
        </p:spPr>
        <p:txBody>
          <a:bodyPr rtlCol="0">
            <a:noAutofit/>
          </a:bodyPr>
          <a:lstStyle/>
          <a:p>
            <a:pPr marL="0" indent="0">
              <a:buNone/>
            </a:pPr>
            <a:r>
              <a:rPr lang="en-GB" sz="2000" b="1"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rPr>
              <a:t>There is consequently a tangible and pragmatic rationale for describing ways of using LAMS in </a:t>
            </a:r>
            <a:r>
              <a:rPr lang="en-GB" sz="2000" b="1" spc="50" dirty="0" err="1"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rPr>
              <a:t>TESOL</a:t>
            </a:r>
            <a:r>
              <a:rPr lang="en-GB" sz="2000" b="1"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rPr>
              <a:t> and this paper aims to concentrate on sketching some preliminary ideas on how LAMS might be used with respect to practising key language skill areas (vocabulary, grammar, listening, reading, writing and speaking). </a:t>
            </a:r>
            <a:endParaRPr lang="en-US" sz="2000" b="1"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endParaRPr>
          </a:p>
          <a:p>
            <a:pPr marL="0" indent="0" algn="just" fontAlgn="auto">
              <a:spcAft>
                <a:spcPts val="0"/>
              </a:spcAft>
              <a:buFont typeface="Arial" pitchFamily="34" charset="0"/>
              <a:buNone/>
              <a:defRPr/>
            </a:pPr>
            <a:endParaRPr lang="en-US" sz="2400" kern="1200" dirty="0">
              <a:effectLst>
                <a:glow rad="63500">
                  <a:schemeClr val="accent1">
                    <a:satMod val="175000"/>
                    <a:alpha val="40000"/>
                  </a:schemeClr>
                </a:glow>
              </a:effectLst>
              <a:latin typeface="+mn-lt"/>
              <a:ea typeface="+mn-ea"/>
              <a:cs typeface="+mn-cs"/>
            </a:endParaRPr>
          </a:p>
        </p:txBody>
      </p:sp>
      <p:pic>
        <p:nvPicPr>
          <p:cNvPr id="31750" name="Picture 6" descr="http://lb.mipbusiness.com/img/elarning.png"/>
          <p:cNvPicPr>
            <a:picLocks noChangeAspect="1" noChangeArrowheads="1"/>
          </p:cNvPicPr>
          <p:nvPr>
            <p:custDataLst>
              <p:tags r:id="rId2"/>
            </p:custDataLst>
          </p:nvPr>
        </p:nvPicPr>
        <p:blipFill>
          <a:blip r:embed="rId5" cstate="print"/>
          <a:srcRect/>
          <a:stretch>
            <a:fillRect/>
          </a:stretch>
        </p:blipFill>
        <p:spPr bwMode="auto">
          <a:xfrm>
            <a:off x="785786" y="714356"/>
            <a:ext cx="3000396" cy="2857520"/>
          </a:xfrm>
          <a:prstGeom prst="rect">
            <a:avLst/>
          </a:prstGeom>
          <a:noFill/>
        </p:spPr>
      </p:pic>
      <p:sp>
        <p:nvSpPr>
          <p:cNvPr id="61" name="Date Placeholder 60"/>
          <p:cNvSpPr>
            <a:spLocks noGrp="1"/>
          </p:cNvSpPr>
          <p:nvPr>
            <p:ph type="dt" sz="half" idx="10"/>
          </p:nvPr>
        </p:nvSpPr>
        <p:spPr/>
        <p:txBody>
          <a:bodyPr/>
          <a:lstStyle/>
          <a:p>
            <a:fld id="{74582B93-9EBB-42C0-A451-36E865263D00}" type="datetime8">
              <a:rPr lang="en-GB" smtClean="0"/>
              <a:t>22/06/2009 20:28</a:t>
            </a:fld>
            <a:endParaRPr lang="en-US"/>
          </a:p>
        </p:txBody>
      </p:sp>
      <p:sp>
        <p:nvSpPr>
          <p:cNvPr id="62" name="Slide Number Placeholder 61"/>
          <p:cNvSpPr>
            <a:spLocks noGrp="1"/>
          </p:cNvSpPr>
          <p:nvPr>
            <p:ph type="sldNum" sz="quarter" idx="12"/>
          </p:nvPr>
        </p:nvSpPr>
        <p:spPr/>
        <p:txBody>
          <a:bodyPr/>
          <a:lstStyle/>
          <a:p>
            <a:fld id="{E7901C4A-0B10-4D7E-8770-1BFDE522A871}" type="slidenum">
              <a:rPr lang="en-US" smtClean="0"/>
              <a:pPr/>
              <a:t>11</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643042" y="2500307"/>
            <a:ext cx="5786478" cy="1714512"/>
          </a:xfrm>
          <a:prstGeom prst="rect">
            <a:avLst/>
          </a:prstGeom>
          <a:blipFill>
            <a:blip r:embed="rId4" cstate="print"/>
            <a:tile tx="0" ty="0" sx="100000" sy="100000" flip="none" algn="tl"/>
          </a:blipFill>
          <a:ln w="9525">
            <a:noFill/>
            <a:miter lim="800000"/>
            <a:headEnd/>
            <a:tailEnd/>
          </a:ln>
          <a:effectLst>
            <a:glow rad="228600">
              <a:schemeClr val="accent6">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auto">
              <a:spcBef>
                <a:spcPct val="20000"/>
              </a:spcBef>
              <a:spcAft>
                <a:spcPts val="0"/>
              </a:spcAft>
              <a:defRPr/>
            </a:pPr>
            <a:r>
              <a:rPr lang="en-GB"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rPr>
              <a:t>LAMS in Applied Linguistics/TESOL</a:t>
            </a:r>
            <a:endParaRPr lang="en-GB"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22" name="Date Placeholder 21"/>
          <p:cNvSpPr>
            <a:spLocks noGrp="1"/>
          </p:cNvSpPr>
          <p:nvPr>
            <p:ph type="dt" sz="half" idx="10"/>
          </p:nvPr>
        </p:nvSpPr>
        <p:spPr/>
        <p:txBody>
          <a:bodyPr/>
          <a:lstStyle/>
          <a:p>
            <a:fld id="{2A270620-24B0-483F-80DC-5AEE3D2C42C1}" type="datetime8">
              <a:rPr lang="en-GB" smtClean="0"/>
              <a:t>22/06/2009 20:25</a:t>
            </a:fld>
            <a:endParaRPr lang="en-US"/>
          </a:p>
        </p:txBody>
      </p:sp>
      <p:sp>
        <p:nvSpPr>
          <p:cNvPr id="23" name="Slide Number Placeholder 22"/>
          <p:cNvSpPr>
            <a:spLocks noGrp="1"/>
          </p:cNvSpPr>
          <p:nvPr>
            <p:ph type="sldNum" sz="quarter" idx="12"/>
          </p:nvPr>
        </p:nvSpPr>
        <p:spPr/>
        <p:txBody>
          <a:bodyPr/>
          <a:lstStyle/>
          <a:p>
            <a:fld id="{E7901C4A-0B10-4D7E-8770-1BFDE522A871}" type="slidenum">
              <a:rPr lang="en-US" smtClean="0"/>
              <a:pPr/>
              <a:t>12</a:t>
            </a:fld>
            <a:endParaRPr lang="en-US"/>
          </a:p>
        </p:txBody>
      </p:sp>
    </p:spTree>
    <p:custDataLst>
      <p:tags r:id="rId1"/>
    </p:custData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a:xfrm>
            <a:off x="6072198" y="3214686"/>
            <a:ext cx="2786114" cy="2714643"/>
          </a:xfrm>
          <a:solidFill>
            <a:schemeClr val="accent2">
              <a:lumMod val="20000"/>
              <a:lumOff val="80000"/>
            </a:schemeClr>
          </a:solidFill>
          <a:ln/>
          <a:effectLst>
            <a:glow rad="228600">
              <a:schemeClr val="accent6">
                <a:satMod val="175000"/>
                <a:alpha val="40000"/>
              </a:schemeClr>
            </a:glo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GB"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This suggests the process of learning an L2 is extremely complex and that there is no straightforward explanation for how this can be done. </a:t>
            </a:r>
          </a:p>
          <a:p>
            <a:pPr marL="0" indent="0">
              <a:buNone/>
            </a:pPr>
            <a:endParaRPr lang="en-GB"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just" fontAlgn="auto">
              <a:spcAft>
                <a:spcPts val="0"/>
              </a:spcAft>
              <a:buFont typeface="Arial" pitchFamily="34" charset="0"/>
              <a:buNone/>
              <a:defRPr/>
            </a:pPr>
            <a:endParaRPr lang="en-US" sz="24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endParaRPr>
          </a:p>
        </p:txBody>
      </p:sp>
      <p:sp>
        <p:nvSpPr>
          <p:cNvPr id="3" name="PPTShape_0"/>
          <p:cNvSpPr>
            <a:spLocks noGrp="1"/>
          </p:cNvSpPr>
          <p:nvPr>
            <p:ph idx="4294967295"/>
          </p:nvPr>
        </p:nvSpPr>
        <p:spPr>
          <a:xfrm>
            <a:off x="5929322" y="857232"/>
            <a:ext cx="3000364" cy="1714512"/>
          </a:xfrm>
          <a:solidFill>
            <a:schemeClr val="accent2">
              <a:lumMod val="20000"/>
              <a:lumOff val="80000"/>
            </a:schemeClr>
          </a:solidFill>
          <a:ln/>
          <a:effectLst>
            <a:glow rad="228600">
              <a:schemeClr val="accent6">
                <a:satMod val="175000"/>
                <a:alpha val="40000"/>
              </a:schemeClr>
            </a:glow>
          </a:effectLst>
        </p:spPr>
        <p:txBody>
          <a:bodyPr rtlCol="0">
            <a:noAutofit/>
          </a:bodyPr>
          <a:lstStyle/>
          <a:p>
            <a:pPr marL="0" indent="0">
              <a:buNone/>
            </a:pPr>
            <a:r>
              <a:rPr lang="en-GB"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Applied Linguistics has failed to present an effectual method for learning a foreign language</a:t>
            </a:r>
          </a:p>
          <a:p>
            <a:pPr marL="0" indent="0">
              <a:buNone/>
            </a:pPr>
            <a:endParaRPr lang="en-GB" sz="2000" dirty="0" smtClean="0"/>
          </a:p>
          <a:p>
            <a:pPr marL="0" indent="0">
              <a:buNone/>
            </a:pPr>
            <a:endParaRPr lang="en-US" sz="2000" dirty="0" smtClean="0"/>
          </a:p>
          <a:p>
            <a:pPr marL="0" indent="0" fontAlgn="auto">
              <a:spcAft>
                <a:spcPts val="0"/>
              </a:spcAft>
              <a:buFont typeface="Arial" pitchFamily="34" charset="0"/>
              <a:buNone/>
              <a:defRPr/>
            </a:pPr>
            <a:endParaRPr lang="en-US" sz="2400" kern="1200" dirty="0">
              <a:latin typeface="+mn-lt"/>
              <a:ea typeface="+mn-ea"/>
              <a:cs typeface="+mn-cs"/>
            </a:endParaRPr>
          </a:p>
        </p:txBody>
      </p:sp>
      <p:pic>
        <p:nvPicPr>
          <p:cNvPr id="34820" name="Picture 4" descr="http://www.appliedlinguistics.org/images/flash2.gif"/>
          <p:cNvPicPr>
            <a:picLocks noChangeAspect="1" noChangeArrowheads="1"/>
          </p:cNvPicPr>
          <p:nvPr>
            <p:custDataLst>
              <p:tags r:id="rId2"/>
            </p:custDataLst>
          </p:nvPr>
        </p:nvPicPr>
        <p:blipFill>
          <a:blip r:embed="rId5" cstate="print"/>
          <a:srcRect/>
          <a:stretch>
            <a:fillRect/>
          </a:stretch>
        </p:blipFill>
        <p:spPr bwMode="auto">
          <a:xfrm>
            <a:off x="571472" y="785793"/>
            <a:ext cx="6000792" cy="5072099"/>
          </a:xfrm>
          <a:prstGeom prst="rect">
            <a:avLst/>
          </a:prstGeom>
          <a:noFill/>
          <a:effectLst>
            <a:glow rad="228600">
              <a:schemeClr val="accent4">
                <a:satMod val="175000"/>
                <a:alpha val="40000"/>
              </a:schemeClr>
            </a:glow>
            <a:softEdge rad="635000"/>
          </a:effectLst>
          <a:scene3d>
            <a:camera prst="perspectiveHeroicExtremeRightFacing"/>
            <a:lightRig rig="threePt" dir="t"/>
          </a:scene3d>
        </p:spPr>
      </p:pic>
      <p:sp>
        <p:nvSpPr>
          <p:cNvPr id="52" name="Date Placeholder 51"/>
          <p:cNvSpPr>
            <a:spLocks noGrp="1"/>
          </p:cNvSpPr>
          <p:nvPr>
            <p:ph type="dt" sz="half" idx="10"/>
          </p:nvPr>
        </p:nvSpPr>
        <p:spPr/>
        <p:txBody>
          <a:bodyPr/>
          <a:lstStyle/>
          <a:p>
            <a:fld id="{1304E134-9434-4D03-BC4B-A5C00AB66E0C}" type="datetime8">
              <a:rPr lang="en-GB" smtClean="0"/>
              <a:t>22/06/2009 20:25</a:t>
            </a:fld>
            <a:endParaRPr lang="en-US"/>
          </a:p>
        </p:txBody>
      </p:sp>
      <p:sp>
        <p:nvSpPr>
          <p:cNvPr id="53" name="Slide Number Placeholder 52"/>
          <p:cNvSpPr>
            <a:spLocks noGrp="1"/>
          </p:cNvSpPr>
          <p:nvPr>
            <p:ph type="sldNum" sz="quarter" idx="12"/>
          </p:nvPr>
        </p:nvSpPr>
        <p:spPr/>
        <p:txBody>
          <a:bodyPr/>
          <a:lstStyle/>
          <a:p>
            <a:fld id="{E7901C4A-0B10-4D7E-8770-1BFDE522A871}" type="slidenum">
              <a:rPr lang="en-US" smtClean="0"/>
              <a:pPr/>
              <a:t>13</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dissolve">
                                      <p:cBhvr>
                                        <p:cTn id="15" dur="500"/>
                                        <p:tgtEl>
                                          <p:spTgt spid="2">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dissolve">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a:xfrm>
            <a:off x="6786578" y="4572008"/>
            <a:ext cx="2143140" cy="2000239"/>
          </a:xfrm>
          <a:solidFill>
            <a:schemeClr val="accent2">
              <a:lumMod val="20000"/>
              <a:lumOff val="80000"/>
            </a:schemeClr>
          </a:solidFill>
          <a:ln/>
          <a:effectLst>
            <a:glow rad="228600">
              <a:schemeClr val="accent6">
                <a:satMod val="175000"/>
                <a:alpha val="40000"/>
              </a:schemeClr>
            </a:glow>
          </a:effectLst>
        </p:spPr>
        <p:txBody>
          <a:bodyPr rtlCol="0">
            <a:noAutofit/>
          </a:bodyPr>
          <a:lstStyle/>
          <a:p>
            <a:pPr marL="0" indent="0">
              <a:buNone/>
            </a:pPr>
            <a:r>
              <a:rPr lang="en-GB"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Many well-known approaches have been transient in TESOL. </a:t>
            </a:r>
          </a:p>
          <a:p>
            <a:pPr marL="0" indent="0">
              <a:buNone/>
            </a:pPr>
            <a:endParaRPr lang="en-GB" sz="2000" dirty="0" smtClean="0"/>
          </a:p>
          <a:p>
            <a:pPr marL="0" indent="0">
              <a:buNone/>
            </a:pPr>
            <a:endParaRPr lang="en-US" sz="2000" dirty="0" smtClean="0"/>
          </a:p>
          <a:p>
            <a:pPr marL="0" indent="0" algn="just" fontAlgn="auto">
              <a:spcAft>
                <a:spcPts val="0"/>
              </a:spcAft>
              <a:buFont typeface="Arial" pitchFamily="34" charset="0"/>
              <a:buNone/>
              <a:defRPr/>
            </a:pPr>
            <a:endParaRPr lang="en-US" sz="2400" kern="1200" dirty="0">
              <a:latin typeface="+mn-lt"/>
              <a:ea typeface="+mn-ea"/>
              <a:cs typeface="+mn-cs"/>
            </a:endParaRPr>
          </a:p>
        </p:txBody>
      </p:sp>
      <p:sp>
        <p:nvSpPr>
          <p:cNvPr id="3" name="PPTShape_0"/>
          <p:cNvSpPr>
            <a:spLocks noGrp="1"/>
          </p:cNvSpPr>
          <p:nvPr>
            <p:ph idx="4294967295"/>
          </p:nvPr>
        </p:nvSpPr>
        <p:spPr>
          <a:xfrm>
            <a:off x="1571604" y="642919"/>
            <a:ext cx="6143668" cy="4857784"/>
          </a:xfrm>
          <a:solidFill>
            <a:schemeClr val="accent3">
              <a:lumMod val="95000"/>
            </a:schemeClr>
          </a:solidFill>
          <a:ln/>
          <a:effectLst>
            <a:glow rad="228600">
              <a:schemeClr val="accent5">
                <a:satMod val="175000"/>
                <a:alpha val="40000"/>
              </a:schemeClr>
            </a:glow>
            <a:softEdge rad="317500"/>
          </a:effectLst>
          <a:scene3d>
            <a:camera prst="perspectiveHeroicExtremeRightFacing"/>
            <a:lightRig rig="threePt" dir="t"/>
          </a:scene3d>
        </p:spPr>
        <p:txBody>
          <a:bodyPr rtlCol="0">
            <a:noAutofit/>
          </a:bodyPr>
          <a:lstStyle/>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4"/>
              </a:rPr>
              <a:t>The Silent Way</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a:t>
            </a:r>
            <a:r>
              <a:rPr lang="en-GB" sz="120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Gattegno</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1972);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5"/>
              </a:rPr>
              <a:t>Total Physical Response</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Asher 1969);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6"/>
              </a:rPr>
              <a:t>Community Language Teaching</a:t>
            </a:r>
            <a:r>
              <a:rPr lang="en-GB" sz="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Curran 1976); </a:t>
            </a:r>
          </a:p>
          <a:p>
            <a:pPr>
              <a:lnSpc>
                <a:spcPct val="80000"/>
              </a:lnSpc>
            </a:pPr>
            <a:r>
              <a:rPr lang="en-GB" sz="240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7"/>
              </a:rPr>
              <a:t>Suggestopedia</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a:t>
            </a:r>
            <a:r>
              <a:rPr lang="en-GB" sz="120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Lozanov</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1978);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8"/>
              </a:rPr>
              <a:t>The Natural Way</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a:t>
            </a:r>
            <a:r>
              <a:rPr lang="en-GB" sz="120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Krashen</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and Terrell 1983);</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9"/>
              </a:rPr>
              <a:t>The Lexical Approach</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(Lewis 1993/1997);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10"/>
              </a:rPr>
              <a:t>Competency-Based-Language Teaching</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a:t>
            </a:r>
            <a:r>
              <a:rPr lang="en-GB" sz="120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Mrowicki</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1986);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11"/>
              </a:rPr>
              <a:t>Cooperative Language Teaching</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Rodgers 1988);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12"/>
              </a:rPr>
              <a:t>Content Based Instruction</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(CBI) (Shih 1986);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hlinkClick r:id="rId13"/>
              </a:rPr>
              <a:t>Task-Based-Teaching</a:t>
            </a: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(TBLT) (Willis 1996). </a:t>
            </a:r>
          </a:p>
          <a:p>
            <a:pPr>
              <a:lnSpc>
                <a:spcPct val="80000"/>
              </a:lnSpc>
            </a:pPr>
            <a:r>
              <a:rPr lang="en-GB" sz="2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Interdisciplinary exposure;</a:t>
            </a:r>
            <a:r>
              <a:rPr lang="en-GB" sz="18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 e.g. in the field of educational psychology </a:t>
            </a:r>
            <a:r>
              <a:rPr lang="en-GB" sz="12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rPr>
              <a:t>(Williams and Burden 2001). </a:t>
            </a:r>
            <a:endParaRPr lang="en-US" sz="1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1">
                    <a:satMod val="175000"/>
                    <a:alpha val="40000"/>
                  </a:schemeClr>
                </a:glow>
              </a:effectLst>
            </a:endParaRPr>
          </a:p>
        </p:txBody>
      </p:sp>
      <p:sp>
        <p:nvSpPr>
          <p:cNvPr id="21" name="Date Placeholder 20"/>
          <p:cNvSpPr>
            <a:spLocks noGrp="1"/>
          </p:cNvSpPr>
          <p:nvPr>
            <p:ph type="dt" sz="half" idx="10"/>
          </p:nvPr>
        </p:nvSpPr>
        <p:spPr/>
        <p:txBody>
          <a:bodyPr/>
          <a:lstStyle/>
          <a:p>
            <a:fld id="{5C7468F4-3344-4AD6-A31C-7BB4BD6894DC}" type="datetime8">
              <a:rPr lang="en-GB" smtClean="0"/>
              <a:t>22/06/2009 20:25</a:t>
            </a:fld>
            <a:endParaRPr lang="en-US"/>
          </a:p>
        </p:txBody>
      </p:sp>
      <p:sp>
        <p:nvSpPr>
          <p:cNvPr id="22" name="Slide Number Placeholder 21"/>
          <p:cNvSpPr>
            <a:spLocks noGrp="1"/>
          </p:cNvSpPr>
          <p:nvPr>
            <p:ph type="sldNum" sz="quarter" idx="12"/>
          </p:nvPr>
        </p:nvSpPr>
        <p:spPr/>
        <p:txBody>
          <a:bodyPr/>
          <a:lstStyle/>
          <a:p>
            <a:fld id="{E7901C4A-0B10-4D7E-8770-1BFDE522A871}" type="slidenum">
              <a:rPr lang="en-US" smtClean="0"/>
              <a:pPr/>
              <a:t>14</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500"/>
                                        <p:tgtEl>
                                          <p:spTgt spid="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dissolve">
                                      <p:cBhvr>
                                        <p:cTn id="13" dur="500"/>
                                        <p:tgtEl>
                                          <p:spTgt spid="3">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ssolv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a:xfrm>
            <a:off x="4643438" y="1214423"/>
            <a:ext cx="4000528" cy="4143404"/>
          </a:xfrm>
          <a:solidFill>
            <a:schemeClr val="accent2">
              <a:lumMod val="20000"/>
              <a:lumOff val="80000"/>
            </a:schemeClr>
          </a:solidFill>
          <a:ln/>
          <a:effectLst>
            <a:glow rad="228600">
              <a:schemeClr val="accent6">
                <a:satMod val="175000"/>
                <a:alpha val="40000"/>
              </a:schemeClr>
            </a:glow>
          </a:effectLst>
          <a:scene3d>
            <a:camera prst="perspectiveAbove"/>
            <a:lightRig rig="threePt" dir="t"/>
          </a:scene3d>
        </p:spPr>
        <p:txBody>
          <a:bodyPr rtlCol="0">
            <a:noAutofit/>
          </a:bodyPr>
          <a:lstStyle/>
          <a:p>
            <a:pPr marL="0" indent="0">
              <a:lnSpc>
                <a:spcPct val="80000"/>
              </a:lnSpc>
              <a:buNone/>
            </a:pPr>
            <a:r>
              <a:rPr lang="en-GB"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rPr>
              <a:t>Therefore, a central tenet of LAMS use in TESOL should be the assumption that teachers striving to use LAMS to design lessons should do so in a way that they feel best facilitates learning with the tools that are available; this also suggests experimenting with one’s own ideas or building on the ideas of others.</a:t>
            </a:r>
          </a:p>
          <a:p>
            <a:pPr>
              <a:lnSpc>
                <a:spcPct val="80000"/>
              </a:lnSpc>
            </a:pPr>
            <a:endParaRPr lang="en-GB" sz="1800" dirty="0" smtClean="0"/>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228600" y="228600"/>
            <a:ext cx="4414838" cy="5129227"/>
          </a:xfrm>
          <a:prstGeom prst="rect">
            <a:avLst/>
          </a:prstGeom>
          <a:noFill/>
          <a:ln w="9525">
            <a:noFill/>
            <a:miter lim="800000"/>
            <a:headEnd/>
            <a:tailEnd/>
          </a:ln>
          <a:effectLst/>
          <a:scene3d>
            <a:camera prst="perspectiveContrastingRightFacing"/>
            <a:lightRig rig="threePt" dir="t"/>
          </a:scene3d>
        </p:spPr>
      </p:pic>
      <p:sp>
        <p:nvSpPr>
          <p:cNvPr id="11" name="Date Placeholder 10"/>
          <p:cNvSpPr>
            <a:spLocks noGrp="1"/>
          </p:cNvSpPr>
          <p:nvPr>
            <p:ph type="dt" sz="half" idx="10"/>
          </p:nvPr>
        </p:nvSpPr>
        <p:spPr/>
        <p:txBody>
          <a:bodyPr/>
          <a:lstStyle/>
          <a:p>
            <a:fld id="{07C0DCD5-099F-4100-BDFB-0865887689D4}" type="datetime8">
              <a:rPr lang="en-GB" smtClean="0"/>
              <a:t>22/06/2009 20:25</a:t>
            </a:fld>
            <a:endParaRPr lang="en-US"/>
          </a:p>
        </p:txBody>
      </p:sp>
      <p:sp>
        <p:nvSpPr>
          <p:cNvPr id="12" name="Slide Number Placeholder 11"/>
          <p:cNvSpPr>
            <a:spLocks noGrp="1"/>
          </p:cNvSpPr>
          <p:nvPr>
            <p:ph type="sldNum" sz="quarter" idx="12"/>
          </p:nvPr>
        </p:nvSpPr>
        <p:spPr/>
        <p:txBody>
          <a:bodyPr/>
          <a:lstStyle/>
          <a:p>
            <a:fld id="{E7901C4A-0B10-4D7E-8770-1BFDE522A871}" type="slidenum">
              <a:rPr lang="en-US" smtClean="0"/>
              <a:pPr/>
              <a:t>15</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500"/>
                                        <p:tgtEl>
                                          <p:spTgt spid="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4294967295"/>
          </p:nvPr>
        </p:nvSpPr>
        <p:spPr>
          <a:xfrm>
            <a:off x="3571868" y="4857761"/>
            <a:ext cx="6286576" cy="1214447"/>
          </a:xfrm>
          <a:solidFill>
            <a:schemeClr val="accent3">
              <a:lumMod val="95000"/>
            </a:schemeClr>
          </a:solidFill>
          <a:ln/>
          <a:effectLst>
            <a:glow rad="228600">
              <a:schemeClr val="accent5">
                <a:satMod val="175000"/>
                <a:alpha val="40000"/>
              </a:schemeClr>
            </a:glow>
            <a:softEdge rad="635000"/>
          </a:effectLst>
          <a:scene3d>
            <a:camera prst="perspectiveHeroicExtremeRightFacing"/>
            <a:lightRig rig="threePt" dir="t"/>
          </a:scene3d>
          <a:sp3d>
            <a:bevelT w="139700" h="139700" prst="divot"/>
          </a:sp3d>
        </p:spPr>
        <p:txBody>
          <a:bodyPr rtlCol="0">
            <a:noAutofit/>
          </a:bodyPr>
          <a:lstStyle/>
          <a:p>
            <a:pPr marL="0" indent="0">
              <a:buNone/>
            </a:pPr>
            <a:r>
              <a:rPr lang="en-GB" sz="1200" dirty="0" smtClean="0">
                <a:hlinkClick r:id="rId2"/>
              </a:rPr>
              <a:t>Educational Media International</a:t>
            </a:r>
            <a:r>
              <a:rPr lang="en-GB" sz="1200" dirty="0" smtClean="0"/>
              <a:t>, </a:t>
            </a:r>
            <a:r>
              <a:rPr lang="en-GB" sz="1200" dirty="0" smtClean="0">
                <a:hlinkClick r:id="rId3"/>
              </a:rPr>
              <a:t>CALICO Journal</a:t>
            </a:r>
            <a:r>
              <a:rPr lang="en-GB" sz="1200" dirty="0" smtClean="0"/>
              <a:t>, </a:t>
            </a:r>
            <a:r>
              <a:rPr lang="en-GB" sz="1200" dirty="0" err="1" smtClean="0">
                <a:hlinkClick r:id="rId4"/>
              </a:rPr>
              <a:t>ReCALL</a:t>
            </a:r>
            <a:r>
              <a:rPr lang="en-GB" sz="1200" dirty="0" smtClean="0"/>
              <a:t>, </a:t>
            </a:r>
            <a:r>
              <a:rPr lang="en-GB" sz="1200" dirty="0" smtClean="0">
                <a:hlinkClick r:id="rId5"/>
              </a:rPr>
              <a:t>The Journal of Educational Technology &amp; Society</a:t>
            </a:r>
            <a:r>
              <a:rPr lang="en-GB" sz="1200" dirty="0" smtClean="0"/>
              <a:t>, </a:t>
            </a:r>
            <a:r>
              <a:rPr lang="en-GB" sz="1200" dirty="0" smtClean="0">
                <a:hlinkClick r:id="rId6"/>
              </a:rPr>
              <a:t>The JALT CALL Journal</a:t>
            </a:r>
            <a:r>
              <a:rPr lang="en-GB" sz="1200" dirty="0" smtClean="0"/>
              <a:t>, </a:t>
            </a:r>
            <a:r>
              <a:rPr lang="en-GB" sz="1200" dirty="0" smtClean="0">
                <a:hlinkClick r:id="rId7"/>
              </a:rPr>
              <a:t>Language Learning and Technology</a:t>
            </a:r>
            <a:r>
              <a:rPr lang="en-GB" sz="1200" dirty="0" smtClean="0"/>
              <a:t>,</a:t>
            </a:r>
            <a:r>
              <a:rPr lang="en-GB" sz="1200" dirty="0" smtClean="0">
                <a:hlinkClick r:id="rId8"/>
              </a:rPr>
              <a:t> TESOL Publications</a:t>
            </a:r>
            <a:r>
              <a:rPr lang="en-GB" sz="1200" dirty="0" smtClean="0"/>
              <a:t>, </a:t>
            </a:r>
            <a:r>
              <a:rPr lang="en-GB" sz="1200" dirty="0" smtClean="0">
                <a:hlinkClick r:id="rId9"/>
              </a:rPr>
              <a:t>AJET</a:t>
            </a:r>
            <a:r>
              <a:rPr lang="en-GB" sz="1200" dirty="0" smtClean="0"/>
              <a:t>, </a:t>
            </a:r>
            <a:r>
              <a:rPr lang="en-GB" sz="1200" dirty="0" smtClean="0">
                <a:hlinkClick r:id="rId10"/>
              </a:rPr>
              <a:t>ELT Journal</a:t>
            </a:r>
            <a:r>
              <a:rPr lang="en-GB" sz="1200" dirty="0" smtClean="0"/>
              <a:t>; </a:t>
            </a:r>
            <a:r>
              <a:rPr lang="en-GB" sz="1200" dirty="0" smtClean="0">
                <a:hlinkClick r:id="rId11" action="ppaction://hlinkfile"/>
              </a:rPr>
              <a:t>The Asian EFL Journal</a:t>
            </a:r>
            <a:r>
              <a:rPr lang="en-GB" sz="1200" dirty="0" smtClean="0"/>
              <a:t>; </a:t>
            </a:r>
            <a:r>
              <a:rPr lang="en-GB" sz="1200" dirty="0" smtClean="0">
                <a:hlinkClick r:id="rId12"/>
              </a:rPr>
              <a:t>The Internet TESL Journal</a:t>
            </a:r>
            <a:r>
              <a:rPr lang="en-GB" sz="1200" dirty="0" smtClean="0"/>
              <a:t>; </a:t>
            </a:r>
            <a:r>
              <a:rPr lang="en-GB" sz="1200" dirty="0" smtClean="0">
                <a:hlinkClick r:id="rId13"/>
              </a:rPr>
              <a:t>The Educational Technology Journal</a:t>
            </a:r>
            <a:r>
              <a:rPr lang="en-GB" sz="1200" dirty="0" smtClean="0"/>
              <a:t>; </a:t>
            </a:r>
            <a:r>
              <a:rPr lang="en-GB" sz="1200" dirty="0" smtClean="0">
                <a:hlinkClick r:id="rId14"/>
              </a:rPr>
              <a:t>English Teaching Professional</a:t>
            </a:r>
            <a:r>
              <a:rPr lang="en-GB" sz="1200" dirty="0" smtClean="0"/>
              <a:t>; </a:t>
            </a:r>
            <a:r>
              <a:rPr lang="en-GB" sz="1200" dirty="0" smtClean="0">
                <a:hlinkClick r:id="rId15"/>
              </a:rPr>
              <a:t>ESL</a:t>
            </a:r>
            <a:r>
              <a:rPr lang="en-GB" sz="1200" dirty="0" smtClean="0"/>
              <a:t>; </a:t>
            </a:r>
            <a:r>
              <a:rPr lang="en-GB" sz="1200" dirty="0" smtClean="0">
                <a:hlinkClick r:id="rId16"/>
              </a:rPr>
              <a:t>EUROCALL</a:t>
            </a:r>
            <a:r>
              <a:rPr lang="en-GB" sz="1200" dirty="0" smtClean="0"/>
              <a:t>; </a:t>
            </a:r>
            <a:r>
              <a:rPr lang="en-GB" sz="1200" dirty="0" smtClean="0">
                <a:hlinkClick r:id="rId17"/>
              </a:rPr>
              <a:t>BECTA</a:t>
            </a:r>
            <a:r>
              <a:rPr lang="en-GB" sz="1200" dirty="0" smtClean="0"/>
              <a:t>.</a:t>
            </a:r>
          </a:p>
          <a:p>
            <a:pPr marL="0" indent="0">
              <a:buNone/>
            </a:pPr>
            <a:endParaRPr lang="en-US" sz="2000" dirty="0" smtClean="0"/>
          </a:p>
          <a:p>
            <a:pPr marL="0" indent="0" algn="just" fontAlgn="auto">
              <a:spcAft>
                <a:spcPts val="0"/>
              </a:spcAft>
              <a:buFont typeface="Arial" pitchFamily="34" charset="0"/>
              <a:buNone/>
              <a:defRPr/>
            </a:pPr>
            <a:endParaRPr lang="en-US" sz="2400" kern="1200" dirty="0">
              <a:latin typeface="+mn-lt"/>
              <a:ea typeface="+mn-ea"/>
              <a:cs typeface="+mn-cs"/>
            </a:endParaRPr>
          </a:p>
        </p:txBody>
      </p:sp>
      <p:sp>
        <p:nvSpPr>
          <p:cNvPr id="3" name="Subtitle 2"/>
          <p:cNvSpPr txBox="1">
            <a:spLocks/>
          </p:cNvSpPr>
          <p:nvPr/>
        </p:nvSpPr>
        <p:spPr bwMode="auto">
          <a:xfrm>
            <a:off x="357158" y="428605"/>
            <a:ext cx="3000396" cy="2071703"/>
          </a:xfrm>
          <a:prstGeom prst="rect">
            <a:avLst/>
          </a:prstGeom>
          <a:blipFill>
            <a:blip r:embed="rId18" cstate="print"/>
            <a:tile tx="0" ty="0" sx="100000" sy="100000" flip="none" algn="tl"/>
          </a:blipFill>
          <a:ln w="9525">
            <a:noFill/>
            <a:miter lim="800000"/>
            <a:headEnd/>
            <a:tailEnd/>
          </a:ln>
          <a:effectLst>
            <a:glow rad="228600">
              <a:schemeClr val="accent6">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Very little LAMS research is currently being done in Applied Linguistics/TESOL</a:t>
            </a:r>
            <a:endPar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Rectangle 3"/>
          <p:cNvSpPr/>
          <p:nvPr/>
        </p:nvSpPr>
        <p:spPr>
          <a:xfrm>
            <a:off x="571472" y="4000504"/>
            <a:ext cx="1643074" cy="1477328"/>
          </a:xfrm>
          <a:prstGeom prst="rect">
            <a:avLst/>
          </a:prstGeom>
          <a:solidFill>
            <a:schemeClr val="accent3">
              <a:lumMod val="95000"/>
            </a:schemeClr>
          </a:solidFill>
          <a:effectLst>
            <a:glow rad="228600">
              <a:schemeClr val="accent5">
                <a:satMod val="175000"/>
                <a:alpha val="40000"/>
              </a:schemeClr>
            </a:glow>
          </a:effectLst>
          <a:scene3d>
            <a:camera prst="orthographicFront"/>
            <a:lightRig rig="threePt" dir="t"/>
          </a:scene3d>
          <a:sp3d>
            <a:bevelT prst="convex"/>
          </a:sp3d>
        </p:spPr>
        <p:txBody>
          <a:bodyPr wrap="square">
            <a:spAutoFit/>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rPr>
              <a:t>LAMS does not appear to be covered in modern CALL books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endParaRPr>
          </a:p>
        </p:txBody>
      </p:sp>
      <p:sp>
        <p:nvSpPr>
          <p:cNvPr id="5" name="Rectangle 4"/>
          <p:cNvSpPr/>
          <p:nvPr/>
        </p:nvSpPr>
        <p:spPr>
          <a:xfrm>
            <a:off x="5643570" y="357167"/>
            <a:ext cx="3214710" cy="1754326"/>
          </a:xfrm>
          <a:prstGeom prst="rect">
            <a:avLst/>
          </a:prstGeom>
          <a:solidFill>
            <a:schemeClr val="accent5">
              <a:lumMod val="90000"/>
            </a:schemeClr>
          </a:solidFill>
          <a:effectLst>
            <a:softEdge rad="317500"/>
          </a:effectLst>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GB"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3">
                      <a:satMod val="175000"/>
                      <a:alpha val="40000"/>
                    </a:schemeClr>
                  </a:glow>
                  <a:outerShdw blurRad="88000" dist="50800" dir="5040000" algn="tl">
                    <a:schemeClr val="accent4">
                      <a:tint val="80000"/>
                      <a:satMod val="250000"/>
                      <a:alpha val="45000"/>
                    </a:schemeClr>
                  </a:outerShdw>
                </a:effectLst>
              </a:rPr>
              <a:t>LAMS use is also at present under-represented on the multitude of separate and possibly competing online ESOL </a:t>
            </a:r>
            <a:r>
              <a:rPr lang="en-GB"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3">
                      <a:satMod val="175000"/>
                      <a:alpha val="40000"/>
                    </a:schemeClr>
                  </a:glow>
                  <a:outerShdw blurRad="88000" dist="50800" dir="5040000" algn="tl">
                    <a:schemeClr val="accent4">
                      <a:tint val="80000"/>
                      <a:satMod val="250000"/>
                      <a:alpha val="45000"/>
                    </a:schemeClr>
                  </a:outerShdw>
                </a:effectLst>
                <a:hlinkClick r:id="rId19"/>
              </a:rPr>
              <a:t>sites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accent3">
                    <a:satMod val="175000"/>
                    <a:alpha val="40000"/>
                  </a:schemeClr>
                </a:glow>
                <a:outerShdw blurRad="88000" dist="50800" dir="5040000" algn="tl">
                  <a:schemeClr val="accent4">
                    <a:tint val="80000"/>
                    <a:satMod val="250000"/>
                    <a:alpha val="45000"/>
                  </a:schemeClr>
                </a:outerShdw>
              </a:effectLst>
            </a:endParaRPr>
          </a:p>
        </p:txBody>
      </p:sp>
      <p:sp>
        <p:nvSpPr>
          <p:cNvPr id="6" name="Rectangle 5"/>
          <p:cNvSpPr/>
          <p:nvPr/>
        </p:nvSpPr>
        <p:spPr>
          <a:xfrm>
            <a:off x="3857620" y="2214555"/>
            <a:ext cx="4572000" cy="2000548"/>
          </a:xfrm>
          <a:prstGeom prst="rect">
            <a:avLst/>
          </a:prstGeom>
          <a:solidFill>
            <a:schemeClr val="bg2">
              <a:lumMod val="20000"/>
              <a:lumOff val="80000"/>
            </a:schemeClr>
          </a:solidFill>
          <a:effectLst>
            <a:glow rad="101600">
              <a:schemeClr val="accent4">
                <a:satMod val="175000"/>
                <a:alpha val="40000"/>
              </a:schemeClr>
            </a:glow>
          </a:effectLst>
        </p:spPr>
        <p:txBody>
          <a:bodyPr>
            <a:spAutoFit/>
          </a:bodyPr>
          <a:lstStyle/>
          <a:p>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LAMS could offer a badly needed means of structuring the utilisation of existing ESOL e-materials in a more dynamic, multi-dimensional, creative, </a:t>
            </a:r>
            <a:r>
              <a:rPr lang="en-GB"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group-learning</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environment</a:t>
            </a:r>
            <a:r>
              <a:rPr lang="en-GB" sz="2400" dirty="0" smtClean="0"/>
              <a:t>.</a:t>
            </a:r>
            <a:endParaRPr lang="en-US" sz="2400" dirty="0"/>
          </a:p>
        </p:txBody>
      </p:sp>
      <p:sp>
        <p:nvSpPr>
          <p:cNvPr id="8" name="Date Placeholder 7"/>
          <p:cNvSpPr>
            <a:spLocks noGrp="1"/>
          </p:cNvSpPr>
          <p:nvPr>
            <p:ph type="dt" sz="half" idx="10"/>
          </p:nvPr>
        </p:nvSpPr>
        <p:spPr/>
        <p:txBody>
          <a:bodyPr/>
          <a:lstStyle/>
          <a:p>
            <a:fld id="{7575C7E8-AE11-478E-8B5B-6F5BD9C9DA6C}" type="datetime8">
              <a:rPr lang="en-GB" smtClean="0"/>
              <a:t>22/06/2009 20:25</a:t>
            </a:fld>
            <a:endParaRPr lang="en-US"/>
          </a:p>
        </p:txBody>
      </p:sp>
      <p:sp>
        <p:nvSpPr>
          <p:cNvPr id="9" name="Slide Number Placeholder 8"/>
          <p:cNvSpPr>
            <a:spLocks noGrp="1"/>
          </p:cNvSpPr>
          <p:nvPr>
            <p:ph type="sldNum" sz="quarter" idx="12"/>
          </p:nvPr>
        </p:nvSpPr>
        <p:spPr/>
        <p:txBody>
          <a:bodyPr/>
          <a:lstStyle/>
          <a:p>
            <a:fld id="{E7901C4A-0B10-4D7E-8770-1BFDE522A871}" type="slidenum">
              <a:rPr lang="en-US" smtClean="0"/>
              <a:pPr/>
              <a:t>16</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dissolve">
                                      <p:cBhvr>
                                        <p:cTn id="13" dur="500"/>
                                        <p:tgtEl>
                                          <p:spTgt spid="2">
                                            <p:bg/>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rot="21087359">
            <a:off x="1389657" y="2246579"/>
            <a:ext cx="6413189" cy="2838124"/>
          </a:xfrm>
          <a:prstGeom prst="rect">
            <a:avLst/>
          </a:prstGeom>
          <a:solidFill>
            <a:schemeClr val="accent6">
              <a:lumMod val="20000"/>
              <a:lumOff val="80000"/>
            </a:schemeClr>
          </a:solidFill>
          <a:ln w="9525">
            <a:noFill/>
            <a:miter lim="800000"/>
            <a:headEnd/>
            <a:tailEnd/>
          </a:ln>
          <a:effectLst>
            <a:glow rad="228600">
              <a:schemeClr val="accent4">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auto">
              <a:spcBef>
                <a:spcPct val="20000"/>
              </a:spcBef>
              <a:spcAft>
                <a:spcPts val="0"/>
              </a:spcAft>
              <a:defRPr/>
            </a:pPr>
            <a:r>
              <a:rPr lang="en-GB"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r="1500000" sy="-30000" kx="800400" algn="bl" rotWithShape="0">
                    <a:prstClr val="black">
                      <a:alpha val="20000"/>
                    </a:prstClr>
                  </a:outerShdw>
                </a:effectLst>
              </a:rPr>
              <a:t>Assessing TESOL work in LAMS </a:t>
            </a:r>
            <a:endParaRPr lang="en-GB"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r="1500000" sy="-30000" kx="800400" algn="bl" rotWithShape="0">
                  <a:prstClr val="black">
                    <a:alpha val="20000"/>
                  </a:prst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r="1500000" sy="-30000" kx="800400" algn="bl" rotWithShape="0">
                  <a:prstClr val="black">
                    <a:alpha val="20000"/>
                  </a:prst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r="1500000" sy="-30000" kx="800400" algn="bl" rotWithShape="0">
                  <a:prstClr val="black">
                    <a:alpha val="20000"/>
                  </a:prst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r="1500000" sy="-30000" kx="800400" algn="bl" rotWithShape="0">
                  <a:prstClr val="black">
                    <a:alpha val="20000"/>
                  </a:prstClr>
                </a:out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r="1500000" sy="-30000" kx="800400" algn="bl" rotWithShape="0">
                  <a:prstClr val="black">
                    <a:alpha val="20000"/>
                  </a:prstClr>
                </a:outerShdw>
              </a:effectLst>
              <a:uLnTx/>
              <a:uFillTx/>
              <a:latin typeface="+mn-lt"/>
              <a:ea typeface="+mn-ea"/>
              <a:cs typeface="+mn-cs"/>
            </a:endParaRPr>
          </a:p>
        </p:txBody>
      </p:sp>
      <p:sp>
        <p:nvSpPr>
          <p:cNvPr id="4" name="Date Placeholder 3"/>
          <p:cNvSpPr>
            <a:spLocks noGrp="1"/>
          </p:cNvSpPr>
          <p:nvPr>
            <p:ph type="dt" sz="half" idx="10"/>
          </p:nvPr>
        </p:nvSpPr>
        <p:spPr/>
        <p:txBody>
          <a:bodyPr/>
          <a:lstStyle/>
          <a:p>
            <a:fld id="{E0DA2F7D-679D-41EB-B768-95E2CAAAE720}" type="datetime8">
              <a:rPr lang="en-GB" smtClean="0"/>
              <a:t>22/06/2009 20:27</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17</a:t>
            </a:fld>
            <a:endParaRPr lang="en-US"/>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285784" y="0"/>
            <a:ext cx="9644130" cy="7072339"/>
          </a:xfrm>
          <a:prstGeom prst="rect">
            <a:avLst/>
          </a:prstGeom>
          <a:noFill/>
          <a:ln w="9525">
            <a:noFill/>
            <a:miter lim="800000"/>
            <a:headEnd/>
            <a:tailEnd/>
          </a:ln>
        </p:spPr>
      </p:pic>
      <p:sp>
        <p:nvSpPr>
          <p:cNvPr id="24578" name="Rectangle 2"/>
          <p:cNvSpPr>
            <a:spLocks noChangeArrowheads="1"/>
          </p:cNvSpPr>
          <p:nvPr/>
        </p:nvSpPr>
        <p:spPr bwMode="auto">
          <a:xfrm>
            <a:off x="0" y="785794"/>
            <a:ext cx="7358114" cy="338554"/>
          </a:xfrm>
          <a:prstGeom prst="rect">
            <a:avLst/>
          </a:prstGeom>
          <a:solidFill>
            <a:schemeClr val="accent1">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new summative </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assessment tool</a:t>
            </a: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grade book integration (for Version 2.3</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Date Placeholder 4"/>
          <p:cNvSpPr>
            <a:spLocks noGrp="1"/>
          </p:cNvSpPr>
          <p:nvPr>
            <p:ph type="dt" sz="half" idx="10"/>
          </p:nvPr>
        </p:nvSpPr>
        <p:spPr/>
        <p:txBody>
          <a:bodyPr/>
          <a:lstStyle/>
          <a:p>
            <a:fld id="{6E154421-3CA1-4AC9-9D20-68268566FBD4}" type="datetime8">
              <a:rPr lang="en-GB" smtClean="0"/>
              <a:t>22/06/2009 20:29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18</a:t>
            </a:fld>
            <a:endParaRPr lang="en-US"/>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rot="21087359">
            <a:off x="1326682" y="2251283"/>
            <a:ext cx="6413189" cy="1990383"/>
          </a:xfrm>
          <a:prstGeom prst="rect">
            <a:avLst/>
          </a:prstGeom>
          <a:solidFill>
            <a:schemeClr val="accent6">
              <a:lumMod val="20000"/>
              <a:lumOff val="80000"/>
            </a:schemeClr>
          </a:solidFill>
          <a:ln w="9525">
            <a:noFill/>
            <a:miter lim="800000"/>
            <a:headEnd/>
            <a:tailEnd/>
          </a:ln>
          <a:effectLst>
            <a:glow rad="228600">
              <a:schemeClr val="accent4">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6000" b="1" spc="50" dirty="0" smtClean="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rPr>
              <a:t>Vocabulary and LAMS </a:t>
            </a:r>
            <a:endParaRPr kumimoji="0" lang="en-US" sz="60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228600">
                  <a:schemeClr val="accent1">
                    <a:satMod val="175000"/>
                    <a:alpha val="40000"/>
                  </a:schemeClr>
                </a:glow>
              </a:effectLst>
              <a:uLnTx/>
              <a:uFillTx/>
              <a:latin typeface="+mn-lt"/>
              <a:ea typeface="+mn-ea"/>
              <a:cs typeface="+mn-cs"/>
            </a:endParaRPr>
          </a:p>
        </p:txBody>
      </p:sp>
      <p:sp>
        <p:nvSpPr>
          <p:cNvPr id="4" name="Date Placeholder 3"/>
          <p:cNvSpPr>
            <a:spLocks noGrp="1"/>
          </p:cNvSpPr>
          <p:nvPr>
            <p:ph type="dt" sz="half" idx="10"/>
          </p:nvPr>
        </p:nvSpPr>
        <p:spPr/>
        <p:txBody>
          <a:bodyPr/>
          <a:lstStyle/>
          <a:p>
            <a:fld id="{BEA26D54-0D4C-4645-95FB-222D33B8453B}" type="datetime8">
              <a:rPr lang="en-GB" smtClean="0"/>
              <a:t>22/06/2009 20:29</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19</a:t>
            </a:fld>
            <a:endParaRPr lang="en-US"/>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357158" y="357165"/>
            <a:ext cx="5638800" cy="576267"/>
          </a:xfrm>
          <a:solidFill>
            <a:schemeClr val="accent2">
              <a:lumMod val="20000"/>
              <a:lumOff val="80000"/>
            </a:schemeClr>
          </a:solidFill>
          <a:ln/>
          <a:effectLst>
            <a:glow rad="228600">
              <a:schemeClr val="accent6">
                <a:satMod val="175000"/>
                <a:alpha val="40000"/>
              </a:schemeClr>
            </a:glow>
          </a:effectLst>
        </p:spPr>
        <p:txBody>
          <a:bodyPr rtlCol="0">
            <a:normAutofit lnSpcReduction="10000"/>
          </a:bodyPr>
          <a:lstStyle/>
          <a:p>
            <a:pPr algn="ctr" fontAlgn="auto">
              <a:spcAft>
                <a:spcPts val="0"/>
              </a:spcAft>
              <a:buFont typeface="Arial" pitchFamily="34" charset="0"/>
              <a:buNone/>
              <a:defRPr/>
            </a:pPr>
            <a:r>
              <a:rPr lang="en-GB" kern="1200" dirty="0">
                <a:latin typeface="+mn-lt"/>
                <a:ea typeface="+mn-ea"/>
                <a:cs typeface="+mn-cs"/>
              </a:rPr>
              <a:t>	</a:t>
            </a:r>
            <a:r>
              <a:rPr lang="en-GB" b="1" kern="1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Presentation Overview</a:t>
            </a:r>
            <a:endParaRPr lang="en-US" kern="1200" dirty="0">
              <a:latin typeface="+mn-lt"/>
              <a:ea typeface="+mn-ea"/>
              <a:cs typeface="+mn-cs"/>
            </a:endParaRPr>
          </a:p>
        </p:txBody>
      </p:sp>
      <p:sp>
        <p:nvSpPr>
          <p:cNvPr id="10" name="Subtitle 2"/>
          <p:cNvSpPr txBox="1">
            <a:spLocks/>
          </p:cNvSpPr>
          <p:nvPr/>
        </p:nvSpPr>
        <p:spPr bwMode="auto">
          <a:xfrm rot="21087359">
            <a:off x="768563" y="1632527"/>
            <a:ext cx="3780654" cy="1012247"/>
          </a:xfrm>
          <a:prstGeom prst="rect">
            <a:avLst/>
          </a:prstGeom>
          <a:solidFill>
            <a:schemeClr val="accent3">
              <a:lumMod val="95000"/>
            </a:schemeClr>
          </a:solid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auto">
              <a:spcBef>
                <a:spcPct val="20000"/>
              </a:spcBef>
              <a:spcAft>
                <a:spcPts val="0"/>
              </a:spcAft>
              <a:defRPr/>
            </a:pP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Potential uses of LAMS in </a:t>
            </a:r>
            <a:r>
              <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TESOL</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11" name="Subtitle 2"/>
          <p:cNvSpPr txBox="1">
            <a:spLocks/>
          </p:cNvSpPr>
          <p:nvPr/>
        </p:nvSpPr>
        <p:spPr bwMode="auto">
          <a:xfrm>
            <a:off x="785786" y="3143249"/>
            <a:ext cx="2428892" cy="1500199"/>
          </a:xfrm>
          <a:prstGeom prst="rect">
            <a:avLst/>
          </a:prstGeom>
          <a:blipFill>
            <a:blip r:embed="rId3" cstate="print"/>
            <a:tile tx="0" ty="0" sx="100000" sy="100000" flip="none" algn="tl"/>
          </a:blip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fontAlgn="auto">
              <a:spcBef>
                <a:spcPct val="20000"/>
              </a:spcBef>
              <a:spcAft>
                <a:spcPts val="0"/>
              </a:spcAft>
              <a:defRPr/>
            </a:pPr>
            <a:r>
              <a:rPr lang="en-GB"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3</a:t>
            </a:r>
            <a:r>
              <a:rPr lang="en-GB"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Under-represented in </a:t>
            </a:r>
            <a:r>
              <a:rPr lang="en-GB" sz="28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TESOL</a:t>
            </a:r>
            <a:endParaRPr lang="en-GB"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lvl="0" algn="ctr" fontAlgn="auto">
              <a:spcBef>
                <a:spcPct val="20000"/>
              </a:spcBef>
              <a:spcAft>
                <a:spcPts val="0"/>
              </a:spcAft>
              <a:defRPr/>
            </a:pPr>
            <a:endParaRPr lang="en-GB"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lvl="0" algn="ctr" fontAlgn="auto">
              <a:spcBef>
                <a:spcPct val="20000"/>
              </a:spcBef>
              <a:spcAft>
                <a:spcPts val="0"/>
              </a:spcAft>
              <a:defRPr/>
            </a:pPr>
            <a:endParaRPr lang="en-GB"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lvl="0" algn="ctr" fontAlgn="auto">
              <a:spcBef>
                <a:spcPct val="20000"/>
              </a:spcBef>
              <a:spcAft>
                <a:spcPts val="0"/>
              </a:spcAft>
              <a:defRPr/>
            </a:pPr>
            <a:endParaRPr lang="en-GB"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endParaRPr>
          </a:p>
        </p:txBody>
      </p:sp>
      <p:sp>
        <p:nvSpPr>
          <p:cNvPr id="12" name="Subtitle 2"/>
          <p:cNvSpPr txBox="1">
            <a:spLocks/>
          </p:cNvSpPr>
          <p:nvPr/>
        </p:nvSpPr>
        <p:spPr bwMode="auto">
          <a:xfrm rot="20691990">
            <a:off x="4328300" y="2753311"/>
            <a:ext cx="2721705" cy="1778236"/>
          </a:xfrm>
          <a:prstGeom prst="rect">
            <a:avLst/>
          </a:prstGeom>
          <a:blipFill>
            <a:blip r:embed="rId4" cstate="print"/>
            <a:tile tx="0" ty="0" sx="100000" sy="100000" flip="none" algn="tl"/>
          </a:blip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p>
            <a:pPr lvl="0" algn="ctr" fontAlgn="auto">
              <a:spcBef>
                <a:spcPct val="20000"/>
              </a:spcBef>
              <a:spcAft>
                <a:spcPts val="0"/>
              </a:spcAft>
              <a:defRPr/>
            </a:pPr>
            <a:r>
              <a:rPr lang="en-GB" sz="2800"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rPr>
              <a:t>4</a:t>
            </a:r>
            <a:r>
              <a:rPr lang="en-GB" sz="2800" b="1" spc="150" dirty="0" smtClean="0">
                <a:ln w="11430"/>
                <a:solidFill>
                  <a:srgbClr val="F8F8F8"/>
                </a:solidFill>
                <a:effectLst>
                  <a:glow rad="101600">
                    <a:schemeClr val="accent2">
                      <a:satMod val="175000"/>
                      <a:alpha val="40000"/>
                    </a:schemeClr>
                  </a:glow>
                  <a:outerShdw blurRad="25400" algn="tl" rotWithShape="0">
                    <a:srgbClr val="000000">
                      <a:alpha val="43000"/>
                    </a:srgbClr>
                  </a:outerShdw>
                </a:effectLst>
              </a:rPr>
              <a:t>. Six </a:t>
            </a:r>
            <a:r>
              <a:rPr lang="en-GB" sz="2800"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rPr>
              <a:t>key interrelated </a:t>
            </a:r>
            <a:r>
              <a:rPr lang="en-GB" sz="2800" b="1" spc="150" dirty="0" smtClean="0">
                <a:ln w="11430"/>
                <a:solidFill>
                  <a:srgbClr val="F8F8F8"/>
                </a:solidFill>
                <a:effectLst>
                  <a:glow rad="101600">
                    <a:schemeClr val="accent2">
                      <a:satMod val="175000"/>
                      <a:alpha val="40000"/>
                    </a:schemeClr>
                  </a:glow>
                  <a:outerShdw blurRad="25400" algn="tl" rotWithShape="0">
                    <a:srgbClr val="000000">
                      <a:alpha val="43000"/>
                    </a:srgbClr>
                  </a:outerShdw>
                </a:effectLst>
              </a:rPr>
              <a:t>languages areas</a:t>
            </a:r>
            <a:endParaRPr kumimoji="0" lang="en-US" sz="2800" b="1" i="0" u="none" strike="noStrike" kern="1200" spc="150" normalizeH="0" baseline="0" noProof="0" dirty="0">
              <a:ln w="11430"/>
              <a:solidFill>
                <a:srgbClr val="F8F8F8"/>
              </a:solidFill>
              <a:effectLst>
                <a:glow rad="101600">
                  <a:schemeClr val="accent2">
                    <a:satMod val="175000"/>
                    <a:alpha val="40000"/>
                  </a:schemeClr>
                </a:glow>
                <a:outerShdw blurRad="25400" algn="tl" rotWithShape="0">
                  <a:srgbClr val="000000">
                    <a:alpha val="43000"/>
                  </a:srgbClr>
                </a:outerShdw>
              </a:effectLst>
              <a:uLnTx/>
              <a:uFillTx/>
              <a:latin typeface="+mn-lt"/>
              <a:ea typeface="+mn-ea"/>
              <a:cs typeface="+mn-cs"/>
            </a:endParaRPr>
          </a:p>
        </p:txBody>
      </p:sp>
      <p:sp>
        <p:nvSpPr>
          <p:cNvPr id="13" name="Subtitle 2"/>
          <p:cNvSpPr txBox="1">
            <a:spLocks/>
          </p:cNvSpPr>
          <p:nvPr/>
        </p:nvSpPr>
        <p:spPr bwMode="auto">
          <a:xfrm rot="21014159">
            <a:off x="5810265" y="4990208"/>
            <a:ext cx="2854802" cy="1367192"/>
          </a:xfrm>
          <a:prstGeom prst="rect">
            <a:avLst/>
          </a:prstGeom>
          <a:blipFill>
            <a:blip r:embed="rId5" cstate="print"/>
            <a:tile tx="0" ty="0" sx="100000" sy="100000" flip="none" algn="tl"/>
          </a:blip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Ideas </a:t>
            </a:r>
            <a:r>
              <a:rPr lang="en-GB"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implementation</a:t>
            </a:r>
            <a:endParaRPr lang="en-GB"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Subtitle 2"/>
          <p:cNvSpPr txBox="1">
            <a:spLocks/>
          </p:cNvSpPr>
          <p:nvPr/>
        </p:nvSpPr>
        <p:spPr bwMode="auto">
          <a:xfrm rot="21053341">
            <a:off x="1811711" y="5190788"/>
            <a:ext cx="2517640" cy="1455285"/>
          </a:xfrm>
          <a:prstGeom prst="rect">
            <a:avLst/>
          </a:prstGeom>
          <a:blipFill>
            <a:blip r:embed="rId6" cstate="print"/>
            <a:tile tx="0" ty="0" sx="100000" sy="100000" flip="none" algn="tl"/>
          </a:blip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4">
                      <a:satMod val="175000"/>
                      <a:alpha val="40000"/>
                    </a:schemeClr>
                  </a:glow>
                </a:effectLst>
              </a:rPr>
              <a:t>5. The example of </a:t>
            </a:r>
            <a:r>
              <a:rPr lang="en-GB"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4">
                      <a:satMod val="175000"/>
                      <a:alpha val="40000"/>
                    </a:schemeClr>
                  </a:glow>
                </a:effectLst>
              </a:rPr>
              <a:t>IELTS</a:t>
            </a:r>
            <a:endParaRPr lang="en-GB"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4">
                    <a:satMod val="175000"/>
                    <a:alpha val="40000"/>
                  </a:schemeClr>
                </a:glow>
              </a:effectLst>
            </a:endParaRPr>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Subtitle 2"/>
          <p:cNvSpPr txBox="1">
            <a:spLocks/>
          </p:cNvSpPr>
          <p:nvPr/>
        </p:nvSpPr>
        <p:spPr bwMode="auto">
          <a:xfrm rot="21087359">
            <a:off x="4893152" y="1357049"/>
            <a:ext cx="3900715" cy="767913"/>
          </a:xfrm>
          <a:prstGeom prst="rect">
            <a:avLst/>
          </a:prstGeom>
          <a:blipFill>
            <a:blip r:embed="rId7" cstate="print"/>
            <a:tile tx="0" ty="0" sx="100000" sy="100000" flip="none" algn="tl"/>
          </a:blip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Key messages</a:t>
            </a:r>
            <a:endParaRPr lang="en-GB"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baalamb1.wav">
            <a:hlinkClick r:id="" action="ppaction://media"/>
          </p:cNvPr>
          <p:cNvPicPr>
            <a:picLocks noRot="1" noChangeAspect="1"/>
          </p:cNvPicPr>
          <p:nvPr>
            <a:wavAudioFile r:embed="rId1" name="baalamb1.wav"/>
          </p:nvPr>
        </p:nvPicPr>
        <p:blipFill>
          <a:blip r:embed="rId8" cstate="print"/>
          <a:stretch>
            <a:fillRect/>
          </a:stretch>
        </p:blipFill>
        <p:spPr>
          <a:xfrm>
            <a:off x="7786710" y="2857496"/>
            <a:ext cx="400974" cy="323872"/>
          </a:xfrm>
          <a:prstGeom prst="rect">
            <a:avLst/>
          </a:prstGeom>
          <a:scene3d>
            <a:camera prst="orthographicFront">
              <a:rot lat="20688659" lon="20809930" rev="18705790"/>
            </a:camera>
            <a:lightRig rig="threePt" dir="t"/>
          </a:scene3d>
        </p:spPr>
      </p:pic>
      <p:sp>
        <p:nvSpPr>
          <p:cNvPr id="18" name="Date Placeholder 17"/>
          <p:cNvSpPr>
            <a:spLocks noGrp="1"/>
          </p:cNvSpPr>
          <p:nvPr>
            <p:ph type="dt" sz="half" idx="10"/>
          </p:nvPr>
        </p:nvSpPr>
        <p:spPr/>
        <p:txBody>
          <a:bodyPr/>
          <a:lstStyle/>
          <a:p>
            <a:fld id="{1F42FF2B-E02D-44EE-A1FA-AD638EDC38B9}" type="datetime8">
              <a:rPr lang="en-GB" smtClean="0"/>
              <a:t>22/06/2009 20:23</a:t>
            </a:fld>
            <a:endParaRPr lang="en-US"/>
          </a:p>
        </p:txBody>
      </p:sp>
      <p:sp>
        <p:nvSpPr>
          <p:cNvPr id="19" name="Slide Number Placeholder 18"/>
          <p:cNvSpPr>
            <a:spLocks noGrp="1"/>
          </p:cNvSpPr>
          <p:nvPr>
            <p:ph type="sldNum" sz="quarter" idx="12"/>
          </p:nvPr>
        </p:nvSpPr>
        <p:spPr/>
        <p:txBody>
          <a:bodyPr/>
          <a:lstStyle/>
          <a:p>
            <a:fld id="{E7901C4A-0B10-4D7E-8770-1BFDE522A871}" type="slidenum">
              <a:rPr lang="en-US" smtClean="0"/>
              <a:pPr/>
              <a:t>2</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9"/>
                                        </p:tgtEl>
                                      </p:cBhvr>
                                    </p:cmd>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6248" y="4786322"/>
            <a:ext cx="4572000" cy="1754326"/>
          </a:xfrm>
          <a:prstGeom prst="rect">
            <a:avLst/>
          </a:prstGeom>
          <a:solidFill>
            <a:schemeClr val="accent1"/>
          </a:solidFill>
          <a:ln>
            <a:solidFill>
              <a:schemeClr val="accent5">
                <a:lumMod val="50000"/>
              </a:schemeClr>
            </a:solidFill>
          </a:ln>
          <a:effectLst>
            <a:softEdge rad="127000"/>
          </a:effectLst>
          <a:scene3d>
            <a:camera prst="perspectiveAbove"/>
            <a:lightRig rig="threePt" dir="t"/>
          </a:scene3d>
          <a:sp3d>
            <a:bevelT w="114300" prst="artDeco"/>
          </a:sp3d>
        </p:spPr>
        <p:txBody>
          <a:bodyPr wrap="square">
            <a:spAutoFit/>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task of learning vocabulary is essential for effective communication and the emergence of innovative research in this complex area reflects the importance vocabulary learning has now gained in TESOL</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9633" name="Rectangle 1"/>
          <p:cNvSpPr>
            <a:spLocks noChangeArrowheads="1"/>
          </p:cNvSpPr>
          <p:nvPr/>
        </p:nvSpPr>
        <p:spPr bwMode="auto">
          <a:xfrm rot="21426301">
            <a:off x="609272" y="789057"/>
            <a:ext cx="7858180" cy="3908762"/>
          </a:xfrm>
          <a:prstGeom prst="rect">
            <a:avLst/>
          </a:prstGeom>
          <a:solidFill>
            <a:schemeClr val="accent6">
              <a:lumMod val="20000"/>
              <a:lumOff val="80000"/>
            </a:schemeClr>
          </a:solidFill>
          <a:ln w="9525">
            <a:solidFill>
              <a:schemeClr val="accent2">
                <a:lumMod val="50000"/>
              </a:schemeClr>
            </a:solidFill>
            <a:miter lim="800000"/>
            <a:headEnd/>
            <a:tailEnd/>
          </a:ln>
          <a:effectLst>
            <a:glow rad="228600">
              <a:schemeClr val="accent2">
                <a:satMod val="175000"/>
                <a:alpha val="40000"/>
              </a:schemeClr>
            </a:glow>
            <a:outerShdw blurRad="152400" dist="317500" dir="5400000" sx="90000" sy="-19000" rotWithShape="0">
              <a:prstClr val="black">
                <a:alpha val="15000"/>
              </a:prstClr>
            </a:outerShdw>
            <a:softEdge rad="635000"/>
          </a:effectLst>
          <a:scene3d>
            <a:camera prst="perspectiveBelow"/>
            <a:lightRig rig="threePt" dir="t"/>
          </a:scene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Many vocabulary learning methods are used on well-known Internet (T)ESOL sites.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ESL Internet vocabulary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2"/>
              </a:rPr>
              <a:t>site</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3"/>
              </a:rPr>
              <a:t>Learning Vocabulary Fun</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(wide choice of activities)</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4"/>
              </a:rPr>
              <a:t>ManyThings</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on this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5"/>
              </a:rPr>
              <a:t>site</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or this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6"/>
              </a:rPr>
              <a:t>site</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Gillet’s</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en-GB" sz="20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UEfAP</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7"/>
              </a:rPr>
              <a:t>site</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en-GB"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8"/>
              </a:rPr>
              <a:t>Vocabulary</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9"/>
              </a:rPr>
              <a:t>English as a Second Language website</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on this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0"/>
              </a:rPr>
              <a:t>site</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ESL Bears on  this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1"/>
              </a:rPr>
              <a:t>site</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(particular good for pictures)</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Ohio University ESL Student vocabulary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2"/>
              </a:rPr>
              <a:t>Resources</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3"/>
              </a:rPr>
              <a:t>ESL Independent Study Lab</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on this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4"/>
              </a:rPr>
              <a:t>site</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5"/>
              </a:rPr>
              <a:t>Centre for Independent Language Learning</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on this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6"/>
              </a:rPr>
              <a:t>site</a:t>
            </a:r>
            <a:endParaRPr kumimoji="0" lang="en-US"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7"/>
              </a:rPr>
              <a:t>BBC </a:t>
            </a:r>
            <a:r>
              <a:rPr kumimoji="0" lang="en-GB" sz="20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7"/>
              </a:rPr>
              <a:t>Skillswise</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on this vocabulary </a:t>
            </a:r>
            <a:r>
              <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18"/>
              </a:rPr>
              <a:t>site</a:t>
            </a:r>
            <a:endParaRPr kumimoji="0" lang="en-GB"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fld id="{63F90C4F-998C-4031-ADF1-66FD3E3DB982}" type="datetime8">
              <a:rPr lang="en-GB" smtClean="0"/>
              <a:t>22/06/2009 20:19</a:t>
            </a:fld>
            <a:endParaRPr lang="en-US"/>
          </a:p>
        </p:txBody>
      </p:sp>
      <p:sp>
        <p:nvSpPr>
          <p:cNvPr id="7" name="Slide Number Placeholder 6"/>
          <p:cNvSpPr>
            <a:spLocks noGrp="1"/>
          </p:cNvSpPr>
          <p:nvPr>
            <p:ph type="sldNum" sz="quarter" idx="12"/>
          </p:nvPr>
        </p:nvSpPr>
        <p:spPr/>
        <p:txBody>
          <a:bodyPr/>
          <a:lstStyle/>
          <a:p>
            <a:fld id="{E7901C4A-0B10-4D7E-8770-1BFDE522A871}" type="slidenum">
              <a:rPr lang="en-US" smtClean="0"/>
              <a:pPr/>
              <a:t>20</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9633"/>
                                        </p:tgtEl>
                                        <p:attrNameLst>
                                          <p:attrName>style.visibility</p:attrName>
                                        </p:attrNameLst>
                                      </p:cBhvr>
                                      <p:to>
                                        <p:strVal val="visible"/>
                                      </p:to>
                                    </p:set>
                                    <p:anim calcmode="lin" valueType="num">
                                      <p:cBhvr additive="base">
                                        <p:cTn id="13" dur="500" fill="hold"/>
                                        <p:tgtEl>
                                          <p:spTgt spid="69633"/>
                                        </p:tgtEl>
                                        <p:attrNameLst>
                                          <p:attrName>ppt_x</p:attrName>
                                        </p:attrNameLst>
                                      </p:cBhvr>
                                      <p:tavLst>
                                        <p:tav tm="0">
                                          <p:val>
                                            <p:strVal val="#ppt_x"/>
                                          </p:val>
                                        </p:tav>
                                        <p:tav tm="100000">
                                          <p:val>
                                            <p:strVal val="#ppt_x"/>
                                          </p:val>
                                        </p:tav>
                                      </p:tavLst>
                                    </p:anim>
                                    <p:anim calcmode="lin" valueType="num">
                                      <p:cBhvr additive="base">
                                        <p:cTn id="14" dur="500" fill="hold"/>
                                        <p:tgtEl>
                                          <p:spTgt spid="696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96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rot="21087359">
            <a:off x="1315399" y="2252126"/>
            <a:ext cx="6413189" cy="1838479"/>
          </a:xfrm>
          <a:prstGeom prst="rect">
            <a:avLst/>
          </a:prstGeom>
          <a:solidFill>
            <a:schemeClr val="accent6">
              <a:lumMod val="20000"/>
              <a:lumOff val="80000"/>
            </a:schemeClr>
          </a:solidFill>
          <a:ln w="9525">
            <a:noFill/>
            <a:miter lim="800000"/>
            <a:headEnd/>
            <a:tailEnd/>
          </a:ln>
          <a:effectLst>
            <a:glow rad="228600">
              <a:schemeClr val="accent4">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rPr>
              <a:t>EXAMPLES OF ESOL VOCABULARY INTERNET SITES</a:t>
            </a:r>
          </a:p>
          <a:p>
            <a:pPr lvl="0" algn="ctr" fontAlgn="auto">
              <a:spcBef>
                <a:spcPct val="20000"/>
              </a:spcBef>
              <a:spcAft>
                <a:spcPts val="0"/>
              </a:spcAft>
              <a:defRPr/>
            </a:pPr>
            <a:endParaRPr lang="en-GB" sz="2400" dirty="0" smtClean="0"/>
          </a:p>
          <a:p>
            <a:pPr lvl="0" algn="ctr" fontAlgn="auto">
              <a:spcBef>
                <a:spcPct val="20000"/>
              </a:spcBef>
              <a:spcAft>
                <a:spcPts val="0"/>
              </a:spcAft>
              <a:defRPr/>
            </a:pPr>
            <a:endParaRPr lang="en-GB" sz="24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CEBCE7B3-AE73-4CE3-AB8B-1A3520693C0C}"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21</a:t>
            </a:fld>
            <a:endParaRPr lang="en-US"/>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357158" y="285728"/>
            <a:ext cx="8501122" cy="6215106"/>
          </a:xfrm>
          <a:prstGeom prst="rect">
            <a:avLst/>
          </a:prstGeom>
          <a:solidFill>
            <a:srgbClr val="000000">
              <a:shade val="95000"/>
            </a:srgbClr>
          </a:solidFill>
          <a:ln w="444500" cap="sq">
            <a:solidFill>
              <a:schemeClr val="accent2"/>
            </a:solidFill>
            <a:miter lim="800000"/>
          </a:ln>
          <a:effectLst>
            <a:glow rad="228600">
              <a:schemeClr val="accent6">
                <a:satMod val="175000"/>
                <a:alpha val="40000"/>
              </a:schemeClr>
            </a:glow>
            <a:outerShdw blurRad="254000" dist="190500" dir="2700000" sy="90000" algn="bl" rotWithShape="0">
              <a:srgbClr val="000000">
                <a:alpha val="40000"/>
              </a:srgbClr>
            </a:outerShdw>
          </a:effectLst>
        </p:spPr>
      </p:pic>
      <p:sp>
        <p:nvSpPr>
          <p:cNvPr id="4" name="Date Placeholder 3"/>
          <p:cNvSpPr>
            <a:spLocks noGrp="1"/>
          </p:cNvSpPr>
          <p:nvPr>
            <p:ph type="dt" sz="half" idx="10"/>
          </p:nvPr>
        </p:nvSpPr>
        <p:spPr/>
        <p:txBody>
          <a:bodyPr/>
          <a:lstStyle/>
          <a:p>
            <a:fld id="{4896DB7C-7B00-4A47-ACBB-86F27BC0996D}" type="datetime8">
              <a:rPr lang="en-GB" smtClean="0"/>
              <a:t>22/06/2009 20:19</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22</a:t>
            </a:fld>
            <a:endParaRPr lang="en-US"/>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357158" y="285728"/>
            <a:ext cx="8358246" cy="6286544"/>
          </a:xfrm>
          <a:prstGeom prst="rect">
            <a:avLst/>
          </a:prstGeom>
          <a:solidFill>
            <a:srgbClr val="000000">
              <a:shade val="95000"/>
            </a:srgbClr>
          </a:solidFill>
          <a:ln w="444500" cap="sq">
            <a:solidFill>
              <a:schemeClr val="accent6">
                <a:lumMod val="40000"/>
                <a:lumOff val="60000"/>
              </a:schemeClr>
            </a:solidFill>
            <a:miter lim="800000"/>
          </a:ln>
          <a:effectLst>
            <a:glow rad="228600">
              <a:schemeClr val="accent4">
                <a:satMod val="175000"/>
                <a:alpha val="40000"/>
              </a:schemeClr>
            </a:glow>
            <a:outerShdw blurRad="254000" dist="190500" dir="2700000" sy="90000" algn="bl" rotWithShape="0">
              <a:srgbClr val="000000">
                <a:alpha val="40000"/>
              </a:srgbClr>
            </a:outerShdw>
          </a:effectLst>
        </p:spPr>
      </p:pic>
      <p:sp>
        <p:nvSpPr>
          <p:cNvPr id="4" name="Date Placeholder 3"/>
          <p:cNvSpPr>
            <a:spLocks noGrp="1"/>
          </p:cNvSpPr>
          <p:nvPr>
            <p:ph type="dt" sz="half" idx="10"/>
          </p:nvPr>
        </p:nvSpPr>
        <p:spPr/>
        <p:txBody>
          <a:bodyPr/>
          <a:lstStyle/>
          <a:p>
            <a:fld id="{D42CF5B2-D743-40A5-A8BD-7BD4066CA0D7}" type="datetime8">
              <a:rPr lang="en-GB" smtClean="0"/>
              <a:t>22/06/2009 20:19</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23</a:t>
            </a:fld>
            <a:endParaRPr lang="en-US"/>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1" name="Picture 7"/>
          <p:cNvPicPr>
            <a:picLocks noChangeAspect="1" noChangeArrowheads="1"/>
          </p:cNvPicPr>
          <p:nvPr/>
        </p:nvPicPr>
        <p:blipFill>
          <a:blip r:embed="rId2" cstate="print"/>
          <a:srcRect/>
          <a:stretch>
            <a:fillRect/>
          </a:stretch>
        </p:blipFill>
        <p:spPr bwMode="auto">
          <a:xfrm>
            <a:off x="571472" y="714358"/>
            <a:ext cx="6929486" cy="4938735"/>
          </a:xfrm>
          <a:prstGeom prst="rect">
            <a:avLst/>
          </a:prstGeom>
          <a:noFill/>
          <a:ln w="9525">
            <a:noFill/>
            <a:miter lim="800000"/>
            <a:headEnd/>
            <a:tailEnd/>
          </a:ln>
          <a:scene3d>
            <a:camera prst="perspectiveHeroicExtremeRightFacing"/>
            <a:lightRig rig="threePt" dir="t"/>
          </a:scene3d>
        </p:spPr>
      </p:pic>
      <p:sp>
        <p:nvSpPr>
          <p:cNvPr id="11" name="Rectangle 10"/>
          <p:cNvSpPr/>
          <p:nvPr/>
        </p:nvSpPr>
        <p:spPr>
          <a:xfrm>
            <a:off x="6286512" y="1000108"/>
            <a:ext cx="2643238" cy="4154984"/>
          </a:xfrm>
          <a:prstGeom prst="rect">
            <a:avLst/>
          </a:prstGeom>
          <a:solidFill>
            <a:schemeClr val="accent2">
              <a:lumMod val="20000"/>
              <a:lumOff val="80000"/>
            </a:schemeClr>
          </a:solidFill>
          <a:scene3d>
            <a:camera prst="orthographicFront"/>
            <a:lightRig rig="threePt" dir="t"/>
          </a:scene3d>
          <a:sp3d>
            <a:bevelT w="114300" prst="hardEdge"/>
          </a:sp3d>
        </p:spPr>
        <p:txBody>
          <a:bodyPr wrap="square">
            <a:spAutoFit/>
          </a:bodyPr>
          <a:lstStyle/>
          <a:p>
            <a:pPr lvl="0"/>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The above vocabulary Internet resources can be managed using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3"/>
              </a:rPr>
              <a:t>share resources tool</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and/or using for instance the advanced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4"/>
              </a:rPr>
              <a:t>FCK Editor</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coding described in Alexander’s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5"/>
              </a:rPr>
              <a:t>2009b</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LAMS Community sequence. </a:t>
            </a:r>
          </a:p>
          <a:p>
            <a:pPr lvl="0"/>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p>
          <a:p>
            <a:pPr lvl="0"/>
            <a:r>
              <a:rPr lang="en-GB"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Is it risky to rely on links?</a:t>
            </a:r>
          </a:p>
        </p:txBody>
      </p:sp>
      <p:sp>
        <p:nvSpPr>
          <p:cNvPr id="5" name="Date Placeholder 4"/>
          <p:cNvSpPr>
            <a:spLocks noGrp="1"/>
          </p:cNvSpPr>
          <p:nvPr>
            <p:ph type="dt" sz="half" idx="10"/>
          </p:nvPr>
        </p:nvSpPr>
        <p:spPr/>
        <p:txBody>
          <a:bodyPr/>
          <a:lstStyle/>
          <a:p>
            <a:fld id="{C967EB66-7121-4B43-8BED-EA719D81BC27}"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24</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checkerboard(across)">
                                      <p:cBhvr>
                                        <p:cTn id="7" dur="500"/>
                                        <p:tgtEl>
                                          <p:spTgt spid="6759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5140" y="1428736"/>
            <a:ext cx="2143140" cy="4893647"/>
          </a:xfrm>
          <a:prstGeom prst="rect">
            <a:avLst/>
          </a:prstGeom>
          <a:solidFill>
            <a:srgbClr val="FCA0FC"/>
          </a:solidFill>
          <a:ln>
            <a:solidFill>
              <a:srgbClr val="FCA0FC"/>
            </a:solidFill>
          </a:ln>
          <a:effectLst>
            <a:glow rad="101600">
              <a:schemeClr val="accent6">
                <a:satMod val="175000"/>
                <a:alpha val="40000"/>
              </a:schemeClr>
            </a:glow>
          </a:effectLst>
          <a:scene3d>
            <a:camera prst="perspectiveRight"/>
            <a:lightRig rig="threePt" dir="t"/>
          </a:scene3d>
        </p:spPr>
        <p:txBody>
          <a:bodyPr wrap="square">
            <a:spAutoFit/>
            <a:scene3d>
              <a:camera prst="orthographicFront"/>
              <a:lightRig rig="soft" dir="t">
                <a:rot lat="0" lon="0" rev="10800000"/>
              </a:lightRig>
            </a:scene3d>
            <a:sp3d>
              <a:bevelT w="27940" h="12700"/>
              <a:contourClr>
                <a:srgbClr val="DDDDDD"/>
              </a:contourClr>
            </a:sp3d>
          </a:bodyPr>
          <a:lstStyle/>
          <a:p>
            <a:pPr lvl="0"/>
            <a:r>
              <a:rPr lang="en-GB" sz="2400" b="1" spc="150" dirty="0" smtClean="0">
                <a:ln w="11430"/>
                <a:solidFill>
                  <a:srgbClr val="F8F8F8"/>
                </a:solidFill>
                <a:effectLst>
                  <a:outerShdw blurRad="25400" algn="tl" rotWithShape="0">
                    <a:srgbClr val="000000">
                      <a:alpha val="43000"/>
                    </a:srgbClr>
                  </a:outerShdw>
                </a:effectLst>
                <a:latin typeface="Arial" pitchFamily="34" charset="0"/>
                <a:ea typeface="Times New Roman" pitchFamily="18" charset="0"/>
                <a:cs typeface="Arial" pitchFamily="34" charset="0"/>
              </a:rPr>
              <a:t>LAMS presently has the capability to create a range of vocabulary questions but this tool needs to be developed further</a:t>
            </a:r>
          </a:p>
        </p:txBody>
      </p:sp>
      <p:graphicFrame>
        <p:nvGraphicFramePr>
          <p:cNvPr id="28674" name="Object 2"/>
          <p:cNvGraphicFramePr>
            <a:graphicFrameLocks noChangeAspect="1"/>
          </p:cNvGraphicFramePr>
          <p:nvPr/>
        </p:nvGraphicFramePr>
        <p:xfrm>
          <a:off x="0" y="0"/>
          <a:ext cx="6572264" cy="6858000"/>
        </p:xfrm>
        <a:graphic>
          <a:graphicData uri="http://schemas.openxmlformats.org/presentationml/2006/ole">
            <p:oleObj spid="_x0000_s28674" r:id="rId3" imgW="10457143" imgH="7602011" progId="">
              <p:embed/>
            </p:oleObj>
          </a:graphicData>
        </a:graphic>
      </p:graphicFrame>
      <p:sp>
        <p:nvSpPr>
          <p:cNvPr id="6" name="Date Placeholder 5"/>
          <p:cNvSpPr>
            <a:spLocks noGrp="1"/>
          </p:cNvSpPr>
          <p:nvPr>
            <p:ph type="dt" sz="half" idx="10"/>
          </p:nvPr>
        </p:nvSpPr>
        <p:spPr/>
        <p:txBody>
          <a:bodyPr/>
          <a:lstStyle/>
          <a:p>
            <a:fld id="{98F7F68E-B7E7-4787-AFC6-9B74D584499F}" type="datetime8">
              <a:rPr lang="en-GB" smtClean="0"/>
              <a:t>22/06/2009 20:19</a:t>
            </a:fld>
            <a:endParaRPr lang="en-US"/>
          </a:p>
        </p:txBody>
      </p:sp>
      <p:sp>
        <p:nvSpPr>
          <p:cNvPr id="7" name="Slide Number Placeholder 6"/>
          <p:cNvSpPr>
            <a:spLocks noGrp="1"/>
          </p:cNvSpPr>
          <p:nvPr>
            <p:ph type="sldNum" sz="quarter" idx="12"/>
          </p:nvPr>
        </p:nvSpPr>
        <p:spPr/>
        <p:txBody>
          <a:bodyPr/>
          <a:lstStyle/>
          <a:p>
            <a:fld id="{E7901C4A-0B10-4D7E-8770-1BFDE522A871}" type="slidenum">
              <a:rPr lang="en-US" smtClean="0"/>
              <a:pPr/>
              <a:t>25</a:t>
            </a:fld>
            <a:endParaRPr lang="en-US"/>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000760" y="5572140"/>
            <a:ext cx="2857520" cy="1077218"/>
          </a:xfrm>
          <a:prstGeom prst="rect">
            <a:avLst/>
          </a:prstGeom>
          <a:solidFill>
            <a:schemeClr val="bg2"/>
          </a:solidFill>
          <a:ln w="9525">
            <a:noFill/>
            <a:miter lim="800000"/>
            <a:headEnd/>
            <a:tailEnd/>
          </a:ln>
          <a:effectLst>
            <a:glow rad="1016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Sources for making exercises</a:t>
            </a:r>
            <a:endPar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hlinkClick r:id="rId2"/>
              </a:rPr>
              <a:t>Half-Baked Software</a:t>
            </a:r>
            <a:endPar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hlinkClick r:id="rId3"/>
              </a:rPr>
              <a:t>RealApplets</a:t>
            </a:r>
            <a:endPar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hlinkClick r:id="rId4"/>
              </a:rPr>
              <a:t>Teaching Tools</a:t>
            </a:r>
            <a:endParaRPr kumimoji="0" lang="en-US"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p:txBody>
      </p:sp>
      <p:pic>
        <p:nvPicPr>
          <p:cNvPr id="68610" name="Picture 2"/>
          <p:cNvPicPr>
            <a:picLocks noChangeAspect="1" noChangeArrowheads="1"/>
          </p:cNvPicPr>
          <p:nvPr/>
        </p:nvPicPr>
        <p:blipFill>
          <a:blip r:embed="rId5" cstate="print"/>
          <a:srcRect/>
          <a:stretch>
            <a:fillRect/>
          </a:stretch>
        </p:blipFill>
        <p:spPr bwMode="auto">
          <a:xfrm>
            <a:off x="0" y="214290"/>
            <a:ext cx="7501022" cy="5429288"/>
          </a:xfrm>
          <a:prstGeom prst="rect">
            <a:avLst/>
          </a:prstGeom>
          <a:noFill/>
          <a:ln w="9525">
            <a:noFill/>
            <a:miter lim="800000"/>
            <a:headEnd/>
            <a:tailEnd/>
          </a:ln>
          <a:effectLst/>
          <a:scene3d>
            <a:camera prst="perspectiveRight"/>
            <a:lightRig rig="threePt" dir="t"/>
          </a:scene3d>
        </p:spPr>
      </p:pic>
      <p:sp>
        <p:nvSpPr>
          <p:cNvPr id="6" name="Date Placeholder 5"/>
          <p:cNvSpPr>
            <a:spLocks noGrp="1"/>
          </p:cNvSpPr>
          <p:nvPr>
            <p:ph type="dt" sz="half" idx="10"/>
          </p:nvPr>
        </p:nvSpPr>
        <p:spPr/>
        <p:txBody>
          <a:bodyPr/>
          <a:lstStyle/>
          <a:p>
            <a:fld id="{F72B40FC-46BD-446E-BD92-7054713C01BC}" type="datetime8">
              <a:rPr lang="en-GB" smtClean="0"/>
              <a:t>22/06/2009 20:19</a:t>
            </a:fld>
            <a:endParaRPr lang="en-US"/>
          </a:p>
        </p:txBody>
      </p:sp>
      <p:sp>
        <p:nvSpPr>
          <p:cNvPr id="7" name="Slide Number Placeholder 6"/>
          <p:cNvSpPr>
            <a:spLocks noGrp="1"/>
          </p:cNvSpPr>
          <p:nvPr>
            <p:ph type="sldNum" sz="quarter" idx="12"/>
          </p:nvPr>
        </p:nvSpPr>
        <p:spPr/>
        <p:txBody>
          <a:bodyPr/>
          <a:lstStyle/>
          <a:p>
            <a:fld id="{E7901C4A-0B10-4D7E-8770-1BFDE522A871}" type="slidenum">
              <a:rPr lang="en-US" smtClean="0"/>
              <a:pPr/>
              <a:t>26</a:t>
            </a:fld>
            <a:endParaRPr lang="en-US"/>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F0B21EAB-A200-4C2B-BCDE-2670AE107E54}" type="datetime8">
              <a:rPr lang="en-GB" smtClean="0"/>
              <a:t>22/06/2009 20:19</a:t>
            </a:fld>
            <a:endParaRPr lang="en-US"/>
          </a:p>
        </p:txBody>
      </p:sp>
      <p:sp>
        <p:nvSpPr>
          <p:cNvPr id="4" name="Slide Number Placeholder 3"/>
          <p:cNvSpPr>
            <a:spLocks noGrp="1"/>
          </p:cNvSpPr>
          <p:nvPr>
            <p:ph type="sldNum" sz="quarter" idx="12"/>
          </p:nvPr>
        </p:nvSpPr>
        <p:spPr/>
        <p:txBody>
          <a:bodyPr/>
          <a:lstStyle/>
          <a:p>
            <a:fld id="{E7901C4A-0B10-4D7E-8770-1BFDE522A871}" type="slidenum">
              <a:rPr lang="en-US" smtClean="0"/>
              <a:pPr/>
              <a:t>27</a:t>
            </a:fld>
            <a:endParaRPr lang="en-US"/>
          </a:p>
        </p:txBody>
      </p:sp>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p:nvSpPr>
        <p:spPr>
          <a:xfrm>
            <a:off x="7143768" y="357166"/>
            <a:ext cx="1785950" cy="923330"/>
          </a:xfrm>
          <a:prstGeom prst="rect">
            <a:avLst/>
          </a:prstGeom>
          <a:solidFill>
            <a:schemeClr val="bg1">
              <a:lumMod val="65000"/>
            </a:schemeClr>
          </a:solidFill>
        </p:spPr>
        <p:txBody>
          <a:bodyPr wrap="square">
            <a:spAutoFit/>
          </a:bodyPr>
          <a:lstStyle/>
          <a:p>
            <a:r>
              <a:rPr lang="en-US" dirty="0" smtClean="0"/>
              <a:t>SCORM player will be in LAMS 2.4 </a:t>
            </a:r>
            <a:endParaRPr lang="en-US" dirty="0"/>
          </a:p>
        </p:txBody>
      </p:sp>
      <p:sp>
        <p:nvSpPr>
          <p:cNvPr id="4" name="Date Placeholder 3"/>
          <p:cNvSpPr>
            <a:spLocks noGrp="1"/>
          </p:cNvSpPr>
          <p:nvPr>
            <p:ph type="dt" sz="half" idx="10"/>
          </p:nvPr>
        </p:nvSpPr>
        <p:spPr/>
        <p:txBody>
          <a:bodyPr/>
          <a:lstStyle/>
          <a:p>
            <a:fld id="{790557B6-5836-49F8-A19D-87EA8E929F1D}" type="datetime8">
              <a:rPr lang="en-GB" smtClean="0"/>
              <a:t>22/06/2009 20:19</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28</a:t>
            </a:fld>
            <a:endParaRPr lang="en-US"/>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5572132" y="4929198"/>
            <a:ext cx="3429024" cy="1754326"/>
          </a:xfrm>
          <a:prstGeom prst="rect">
            <a:avLst/>
          </a:prstGeom>
          <a:solidFill>
            <a:srgbClr val="92D050"/>
          </a:solidFill>
          <a:ln w="9525">
            <a:noFill/>
            <a:miter lim="800000"/>
            <a:headEnd/>
            <a:tailEnd/>
          </a:ln>
          <a:effectLst>
            <a:glow rad="63500">
              <a:schemeClr val="accent4">
                <a:satMod val="175000"/>
                <a:alpha val="40000"/>
              </a:schemeClr>
            </a:glow>
            <a:softEdge rad="317500"/>
          </a:effectLst>
          <a:scene3d>
            <a:camera prst="perspectiveAbove"/>
            <a:lightRig rig="threePt" dir="t"/>
          </a:scene3d>
        </p:spPr>
        <p:txBody>
          <a:bodyPr vert="horz" wrap="square" lIns="91440" tIns="45720" rIns="91440" bIns="45720"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just"/>
            <a:r>
              <a:rPr lang="en-GB" b="1" spc="150" dirty="0" smtClean="0">
                <a:ln w="11430"/>
                <a:solidFill>
                  <a:srgbClr val="F8F8F8"/>
                </a:solidFill>
                <a:effectLst>
                  <a:glow rad="101600">
                    <a:schemeClr val="accent4">
                      <a:satMod val="175000"/>
                      <a:alpha val="40000"/>
                    </a:schemeClr>
                  </a:glow>
                  <a:outerShdw blurRad="25400" algn="tl" rotWithShape="0">
                    <a:srgbClr val="000000">
                      <a:alpha val="43000"/>
                    </a:srgbClr>
                  </a:outerShdw>
                </a:effectLst>
              </a:rPr>
              <a:t>A possibly more creative way of using a wider range of LAMS tools to practise vocabulary is in pre and post vocabulary task exercises</a:t>
            </a:r>
            <a:r>
              <a:rPr lang="en-US" b="1" spc="150" dirty="0" smtClean="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Arial" pitchFamily="34" charset="0"/>
                <a:cs typeface="Arial" pitchFamily="34" charset="0"/>
              </a:rPr>
              <a:t>.</a:t>
            </a:r>
            <a:endParaRPr lang="en-US" b="1" spc="150" dirty="0" smtClean="0">
              <a:ln w="11430"/>
              <a:solidFill>
                <a:srgbClr val="F8F8F8"/>
              </a:solidFill>
              <a:effectLst>
                <a:glow rad="101600">
                  <a:schemeClr val="accent4">
                    <a:satMod val="175000"/>
                    <a:alpha val="40000"/>
                  </a:schemeClr>
                </a:glow>
                <a:outerShdw blurRad="25400" algn="tl" rotWithShape="0">
                  <a:srgbClr val="000000">
                    <a:alpha val="43000"/>
                  </a:srgbClr>
                </a:outerShdw>
              </a:effectLst>
            </a:endParaRPr>
          </a:p>
        </p:txBody>
      </p:sp>
      <p:pic>
        <p:nvPicPr>
          <p:cNvPr id="86019" name="Picture 3"/>
          <p:cNvPicPr>
            <a:picLocks noChangeAspect="1" noChangeArrowheads="1"/>
          </p:cNvPicPr>
          <p:nvPr/>
        </p:nvPicPr>
        <p:blipFill>
          <a:blip r:embed="rId2" cstate="print"/>
          <a:srcRect l="29843" t="24991" r="24426" b="27707"/>
          <a:stretch>
            <a:fillRect/>
          </a:stretch>
        </p:blipFill>
        <p:spPr bwMode="auto">
          <a:xfrm>
            <a:off x="1285852" y="0"/>
            <a:ext cx="8215338" cy="5214950"/>
          </a:xfrm>
          <a:prstGeom prst="rect">
            <a:avLst/>
          </a:prstGeom>
          <a:noFill/>
          <a:ln w="9525">
            <a:noFill/>
            <a:miter lim="800000"/>
            <a:headEnd/>
            <a:tailEnd/>
          </a:ln>
          <a:scene3d>
            <a:camera prst="perspectiveHeroicExtremeRightFacing"/>
            <a:lightRig rig="threePt" dir="t"/>
          </a:scene3d>
        </p:spPr>
      </p:pic>
      <p:sp>
        <p:nvSpPr>
          <p:cNvPr id="5" name="Date Placeholder 4"/>
          <p:cNvSpPr>
            <a:spLocks noGrp="1"/>
          </p:cNvSpPr>
          <p:nvPr>
            <p:ph type="dt" sz="half" idx="10"/>
          </p:nvPr>
        </p:nvSpPr>
        <p:spPr/>
        <p:txBody>
          <a:bodyPr/>
          <a:lstStyle/>
          <a:p>
            <a:fld id="{F4FD8A20-5581-4B18-8279-BA8F65F9FF26}"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29</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1+#ppt_w/2"/>
                                          </p:val>
                                        </p:tav>
                                        <p:tav tm="100000">
                                          <p:val>
                                            <p:strVal val="#ppt_x"/>
                                          </p:val>
                                        </p:tav>
                                      </p:tavLst>
                                    </p:anim>
                                    <p:anim calcmode="lin" valueType="num">
                                      <p:cBhvr additive="base">
                                        <p:cTn id="8" dur="500" fill="hold"/>
                                        <p:tgtEl>
                                          <p:spTgt spid="860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6563"/>
                                        </p:tgtEl>
                                        <p:attrNameLst>
                                          <p:attrName>style.visibility</p:attrName>
                                        </p:attrNameLst>
                                      </p:cBhvr>
                                      <p:to>
                                        <p:strVal val="visible"/>
                                      </p:to>
                                    </p:set>
                                    <p:anim calcmode="lin" valueType="num">
                                      <p:cBhvr additive="base">
                                        <p:cTn id="12" dur="500" fill="hold"/>
                                        <p:tgtEl>
                                          <p:spTgt spid="66563"/>
                                        </p:tgtEl>
                                        <p:attrNameLst>
                                          <p:attrName>ppt_x</p:attrName>
                                        </p:attrNameLst>
                                      </p:cBhvr>
                                      <p:tavLst>
                                        <p:tav tm="0">
                                          <p:val>
                                            <p:strVal val="#ppt_x"/>
                                          </p:val>
                                        </p:tav>
                                        <p:tav tm="100000">
                                          <p:val>
                                            <p:strVal val="#ppt_x"/>
                                          </p:val>
                                        </p:tav>
                                      </p:tavLst>
                                    </p:anim>
                                    <p:anim calcmode="lin" valueType="num">
                                      <p:cBhvr additive="base">
                                        <p:cTn id="13"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rot="21087359">
            <a:off x="2294094" y="2035287"/>
            <a:ext cx="5225286" cy="2422864"/>
          </a:xfrm>
          <a:prstGeom prst="rect">
            <a:avLst/>
          </a:prstGeom>
          <a:blipFill>
            <a:blip r:embed="rId2" cstate="print"/>
            <a:tile tx="0" ty="0" sx="100000" sy="100000" flip="none" algn="tl"/>
          </a:blipFill>
          <a:ln w="9525">
            <a:noFill/>
            <a:miter lim="800000"/>
            <a:headEnd/>
            <a:tailEnd/>
          </a:ln>
          <a:effectLst>
            <a:glow rad="228600">
              <a:schemeClr val="accent2">
                <a:satMod val="175000"/>
                <a:alpha val="40000"/>
              </a:schemeClr>
            </a:glow>
          </a:effectLst>
          <a:scene3d>
            <a:camera prst="obliqueBottomLeft"/>
            <a:lightRig rig="threePt" dir="t"/>
          </a:scene3d>
        </p:spPr>
        <p:txBody>
          <a:bodyPr vert="horz" wrap="square" lIns="91440" tIns="45720" rIns="91440" bIns="45720" numCol="1" rtlCol="0" anchor="t" anchorCtr="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lvl="0" algn="ctr" fontAlgn="auto">
              <a:spcBef>
                <a:spcPct val="20000"/>
              </a:spcBef>
              <a:spcAft>
                <a:spcPts val="0"/>
              </a:spcAft>
              <a:defRPr/>
            </a:pPr>
            <a:r>
              <a:rPr lang="en-GB" sz="6600" b="1" dirty="0" smtClean="0">
                <a:ln w="50800"/>
                <a:solidFill>
                  <a:schemeClr val="bg1">
                    <a:shade val="50000"/>
                  </a:schemeClr>
                </a:solidFill>
              </a:rPr>
              <a:t>Two key messages</a:t>
            </a:r>
            <a:endParaRPr lang="en-GB" sz="6600" b="1" dirty="0">
              <a:ln w="50800"/>
              <a:solidFill>
                <a:schemeClr val="bg1">
                  <a:shade val="50000"/>
                </a:schemeClr>
              </a:solidFill>
            </a:endParaRPr>
          </a:p>
          <a:p>
            <a:pPr lvl="0" algn="ctr" fontAlgn="auto">
              <a:spcBef>
                <a:spcPct val="20000"/>
              </a:spcBef>
              <a:spcAft>
                <a:spcPts val="0"/>
              </a:spcAft>
              <a:defRPr/>
            </a:pPr>
            <a:endParaRPr lang="en-GB" sz="2400" b="1" dirty="0" smtClean="0">
              <a:ln w="50800"/>
              <a:solidFill>
                <a:schemeClr val="bg1">
                  <a:shade val="50000"/>
                </a:schemeClr>
              </a:solidFill>
            </a:endParaRPr>
          </a:p>
          <a:p>
            <a:pPr lvl="0" algn="ctr" fontAlgn="auto">
              <a:spcBef>
                <a:spcPct val="20000"/>
              </a:spcBef>
              <a:spcAft>
                <a:spcPts val="0"/>
              </a:spcAft>
              <a:defRPr/>
            </a:pPr>
            <a:endParaRPr lang="en-GB" sz="2400" b="1" dirty="0" smtClean="0">
              <a:ln w="50800"/>
              <a:solidFill>
                <a:schemeClr val="bg1">
                  <a:shade val="50000"/>
                </a:schemeClr>
              </a:solidFill>
            </a:endParaRPr>
          </a:p>
          <a:p>
            <a:pPr lvl="0" algn="ctr" fontAlgn="auto">
              <a:spcBef>
                <a:spcPct val="20000"/>
              </a:spcBef>
              <a:spcAft>
                <a:spcPts val="0"/>
              </a:spcAft>
              <a:defRPr/>
            </a:pPr>
            <a:endParaRPr lang="en-GB" sz="2400" b="1" dirty="0" smtClean="0">
              <a:ln w="50800"/>
              <a:solidFill>
                <a:schemeClr val="bg1">
                  <a:shade val="50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w="50800"/>
              <a:solidFill>
                <a:schemeClr val="bg1">
                  <a:shade val="50000"/>
                </a:schemeClr>
              </a:solidFill>
              <a:uLnTx/>
              <a:uFillTx/>
              <a:latin typeface="+mn-lt"/>
              <a:ea typeface="+mn-ea"/>
              <a:cs typeface="+mn-cs"/>
            </a:endParaRPr>
          </a:p>
        </p:txBody>
      </p:sp>
      <p:sp>
        <p:nvSpPr>
          <p:cNvPr id="5" name="Date Placeholder 4"/>
          <p:cNvSpPr>
            <a:spLocks noGrp="1"/>
          </p:cNvSpPr>
          <p:nvPr>
            <p:ph type="dt" sz="half" idx="10"/>
          </p:nvPr>
        </p:nvSpPr>
        <p:spPr/>
        <p:txBody>
          <a:bodyPr/>
          <a:lstStyle/>
          <a:p>
            <a:fld id="{7F5FF7B7-EBE8-473D-BC4D-B0620B886129}" type="datetime8">
              <a:rPr lang="en-GB" smtClean="0"/>
              <a:t>22/06/2009 20:23</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3</a:t>
            </a:fld>
            <a:endParaRPr lang="en-US"/>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rot="21087359">
            <a:off x="1326682" y="2251283"/>
            <a:ext cx="6413189" cy="1990383"/>
          </a:xfrm>
          <a:prstGeom prst="rect">
            <a:avLst/>
          </a:prstGeom>
          <a:solidFill>
            <a:schemeClr val="accent6">
              <a:lumMod val="20000"/>
              <a:lumOff val="80000"/>
            </a:schemeClr>
          </a:solidFill>
          <a:ln w="9525">
            <a:noFill/>
            <a:miter lim="800000"/>
            <a:headEnd/>
            <a:tailEnd/>
          </a:ln>
          <a:effectLst>
            <a:glow rad="228600">
              <a:schemeClr val="accent4">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scene3d>
              <a:camera prst="orthographicFront">
                <a:rot lat="0" lon="0" rev="0"/>
              </a:camera>
              <a:lightRig rig="glow" dir="t">
                <a:rot lat="0" lon="0" rev="3600000"/>
              </a:lightRig>
            </a:scene3d>
            <a:sp3d extrusionH="57150" prstMaterial="softEdge">
              <a:bevelT w="29210" h="16510" prst="angle"/>
              <a:contourClr>
                <a:schemeClr val="accent4">
                  <a:alpha val="95000"/>
                </a:schemeClr>
              </a:contourClr>
            </a:sp3d>
          </a:bodyPr>
          <a:lstStyle/>
          <a:p>
            <a:pPr lvl="0" algn="ctr" fontAlgn="auto">
              <a:spcBef>
                <a:spcPct val="20000"/>
              </a:spcBef>
              <a:spcAft>
                <a:spcPts val="0"/>
              </a:spcAft>
              <a:defRPr/>
            </a:pPr>
            <a:r>
              <a:rPr lang="en-GB"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Grammar and LAMS </a:t>
            </a:r>
            <a:endParaRPr kumimoji="0" lang="en-US" sz="6000" b="1" i="0" u="none" strike="noStrike" kern="1200" normalizeH="0" baseline="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mn-lt"/>
              <a:ea typeface="+mn-ea"/>
              <a:cs typeface="+mn-cs"/>
            </a:endParaRPr>
          </a:p>
        </p:txBody>
      </p:sp>
      <p:sp>
        <p:nvSpPr>
          <p:cNvPr id="4" name="Date Placeholder 3"/>
          <p:cNvSpPr>
            <a:spLocks noGrp="1"/>
          </p:cNvSpPr>
          <p:nvPr>
            <p:ph type="dt" sz="half" idx="10"/>
          </p:nvPr>
        </p:nvSpPr>
        <p:spPr/>
        <p:txBody>
          <a:bodyPr/>
          <a:lstStyle/>
          <a:p>
            <a:fld id="{F9D82E2A-22B6-4024-8F69-1F10BADEB159}" type="datetime8">
              <a:rPr lang="en-GB" smtClean="0"/>
              <a:t>22/06/2009 20:19</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30</a:t>
            </a:fld>
            <a:endParaRPr lang="en-US"/>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1426301">
            <a:off x="725721" y="481950"/>
            <a:ext cx="7858180" cy="3477875"/>
          </a:xfrm>
          <a:prstGeom prst="rect">
            <a:avLst/>
          </a:prstGeom>
          <a:solidFill>
            <a:schemeClr val="accent6">
              <a:lumMod val="20000"/>
              <a:lumOff val="80000"/>
            </a:schemeClr>
          </a:solidFill>
          <a:ln w="9525">
            <a:solidFill>
              <a:schemeClr val="accent2">
                <a:lumMod val="50000"/>
              </a:schemeClr>
            </a:solidFill>
            <a:miter lim="800000"/>
            <a:headEnd/>
            <a:tailEnd/>
          </a:ln>
          <a:effectLst>
            <a:glow rad="228600">
              <a:schemeClr val="accent2">
                <a:satMod val="175000"/>
                <a:alpha val="40000"/>
              </a:schemeClr>
            </a:glow>
            <a:outerShdw blurRad="152400" dist="317500" dir="5400000" sx="90000" sy="-19000" rotWithShape="0">
              <a:prstClr val="black">
                <a:alpha val="15000"/>
              </a:prstClr>
            </a:outerShdw>
            <a:softEdge rad="635000"/>
          </a:effectLst>
          <a:scene3d>
            <a:camera prst="perspectiveBelow"/>
            <a:lightRig rig="threePt" dir="t"/>
          </a:scene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As is the case with vocabulary, there are also a mass of grammar-specific exercises/methods regularly used in (T)ESOL at different language learning levels.  </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u="sng"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2"/>
              </a:rPr>
              <a:t>ManyThings</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on this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3"/>
              </a:rPr>
              <a:t>site</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Gillet’s</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GB" sz="2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UEfAP</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4"/>
              </a:rPr>
              <a:t>site</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GB" sz="2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5"/>
              </a:rPr>
              <a:t>accuracy</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6"/>
              </a:rPr>
              <a:t>English as a Second Language website</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on this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7"/>
              </a:rPr>
              <a:t>site</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ESL Bears on  this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8"/>
              </a:rPr>
              <a:t>site </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Ohio University ESL Student grammar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9"/>
              </a:rPr>
              <a:t>Resources</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10"/>
              </a:rPr>
              <a:t>ESL Independent Study Lab</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on this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11"/>
              </a:rPr>
              <a:t>site</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lvl="0"/>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12"/>
              </a:rPr>
              <a:t>BBC </a:t>
            </a:r>
            <a:r>
              <a:rPr lang="en-GB" sz="2000" b="1" u="sng"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12"/>
              </a:rPr>
              <a:t>Skillswise</a:t>
            </a: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on this grammar </a:t>
            </a:r>
            <a:r>
              <a:rPr lang="en-GB" sz="20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13"/>
              </a:rPr>
              <a:t>site</a:t>
            </a:r>
            <a:endPar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357686" y="4500570"/>
            <a:ext cx="4572000" cy="1754326"/>
          </a:xfrm>
          <a:prstGeom prst="rect">
            <a:avLst/>
          </a:prstGeom>
          <a:solidFill>
            <a:schemeClr val="accent1"/>
          </a:solidFill>
          <a:ln>
            <a:solidFill>
              <a:schemeClr val="accent5">
                <a:lumMod val="50000"/>
              </a:schemeClr>
            </a:solidFill>
          </a:ln>
          <a:effectLst>
            <a:softEdge rad="127000"/>
          </a:effectLst>
          <a:scene3d>
            <a:camera prst="perspectiveAbove"/>
            <a:lightRig rig="threePt" dir="t"/>
          </a:scene3d>
          <a:sp3d>
            <a:bevelT w="114300" prst="artDeco"/>
          </a:sp3d>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GB"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It is suggested that teachers authoring LAMS grammar (sequence) segments should draw on and try to apply the grammar activities/methods which they feel have been most effective in their particular context.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Rectangle 4"/>
          <p:cNvSpPr/>
          <p:nvPr/>
        </p:nvSpPr>
        <p:spPr>
          <a:xfrm>
            <a:off x="428596" y="4643446"/>
            <a:ext cx="3429024" cy="1938992"/>
          </a:xfrm>
          <a:prstGeom prst="rect">
            <a:avLst/>
          </a:prstGeom>
          <a:solidFill>
            <a:srgbClr val="FCA0FC"/>
          </a:solidFill>
          <a:ln>
            <a:solidFill>
              <a:srgbClr val="FCA0FC"/>
            </a:solidFill>
          </a:ln>
          <a:effectLst>
            <a:glow rad="101600">
              <a:schemeClr val="accent6">
                <a:satMod val="175000"/>
                <a:alpha val="40000"/>
              </a:schemeClr>
            </a:glow>
          </a:effectLst>
          <a:scene3d>
            <a:camera prst="perspectiveRight"/>
            <a:lightRig rig="threePt" dir="t"/>
          </a:scene3d>
        </p:spPr>
        <p:txBody>
          <a:bodyPr wrap="square">
            <a:spAutoFit/>
          </a:bodyPr>
          <a:lstStyle/>
          <a:p>
            <a:pPr lvl="0"/>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LAMS presently has the capability to create a range of grammar questions but this tool needs to be developed further</a:t>
            </a:r>
          </a:p>
        </p:txBody>
      </p:sp>
      <p:sp>
        <p:nvSpPr>
          <p:cNvPr id="7" name="Date Placeholder 6"/>
          <p:cNvSpPr>
            <a:spLocks noGrp="1"/>
          </p:cNvSpPr>
          <p:nvPr>
            <p:ph type="dt" sz="half" idx="10"/>
          </p:nvPr>
        </p:nvSpPr>
        <p:spPr/>
        <p:txBody>
          <a:bodyPr/>
          <a:lstStyle/>
          <a:p>
            <a:fld id="{BD6F0480-F0D3-4DF2-8561-71E56FB77087}" type="datetime8">
              <a:rPr lang="en-GB" smtClean="0"/>
              <a:t>22/06/2009 20:19</a:t>
            </a:fld>
            <a:endParaRPr lang="en-US"/>
          </a:p>
        </p:txBody>
      </p:sp>
      <p:sp>
        <p:nvSpPr>
          <p:cNvPr id="8" name="Slide Number Placeholder 7"/>
          <p:cNvSpPr>
            <a:spLocks noGrp="1"/>
          </p:cNvSpPr>
          <p:nvPr>
            <p:ph type="sldNum" sz="quarter" idx="12"/>
          </p:nvPr>
        </p:nvSpPr>
        <p:spPr/>
        <p:txBody>
          <a:bodyPr/>
          <a:lstStyle/>
          <a:p>
            <a:fld id="{E7901C4A-0B10-4D7E-8770-1BFDE522A871}" type="slidenum">
              <a:rPr lang="en-US" smtClean="0"/>
              <a:pPr/>
              <a:t>31</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5643570" y="4929198"/>
            <a:ext cx="3286148" cy="1754326"/>
          </a:xfrm>
          <a:prstGeom prst="rect">
            <a:avLst/>
          </a:prstGeom>
          <a:solidFill>
            <a:srgbClr val="92D050"/>
          </a:solidFill>
          <a:ln w="9525">
            <a:noFill/>
            <a:miter lim="800000"/>
            <a:headEnd/>
            <a:tailEnd/>
          </a:ln>
          <a:effectLst>
            <a:glow rad="63500">
              <a:schemeClr val="accent4">
                <a:satMod val="175000"/>
                <a:alpha val="40000"/>
              </a:schemeClr>
            </a:glow>
            <a:softEdge rad="317500"/>
          </a:effectLst>
          <a:scene3d>
            <a:camera prst="perspectiveAbove"/>
            <a:lightRig rig="threePt" dir="t"/>
          </a:scene3d>
        </p:spPr>
        <p:txBody>
          <a:bodyPr vert="horz" wrap="square" lIns="91440" tIns="45720" rIns="91440" bIns="45720" numCol="1" anchor="ctr" anchorCtr="0" compatLnSpc="1">
            <a:prstTxWarp prst="textNoShape">
              <a:avLst/>
            </a:prstTxWarp>
            <a:spAutoFit/>
          </a:bodyPr>
          <a:lstStyle/>
          <a:p>
            <a:pPr algn="just"/>
            <a:r>
              <a:rPr kumimoji="0" lang="en-GB"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A</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pre-while-post activity segment within a sequence: </a:t>
            </a:r>
            <a:r>
              <a:rPr lang="en-GB" b="1" dirty="0" smtClean="0" bmk="">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a Present-Practise-Produce deductive style paradigm is presented</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pic>
        <p:nvPicPr>
          <p:cNvPr id="86020" name="Picture 4"/>
          <p:cNvPicPr>
            <a:picLocks noChangeAspect="1" noChangeArrowheads="1"/>
          </p:cNvPicPr>
          <p:nvPr/>
        </p:nvPicPr>
        <p:blipFill>
          <a:blip r:embed="rId2" cstate="print"/>
          <a:srcRect l="27919" t="20882" r="22440" b="20480"/>
          <a:stretch>
            <a:fillRect/>
          </a:stretch>
        </p:blipFill>
        <p:spPr bwMode="auto">
          <a:xfrm>
            <a:off x="1142976" y="642918"/>
            <a:ext cx="8001024" cy="4714908"/>
          </a:xfrm>
          <a:prstGeom prst="rect">
            <a:avLst/>
          </a:prstGeom>
          <a:noFill/>
          <a:ln w="9525">
            <a:noFill/>
            <a:miter lim="800000"/>
            <a:headEnd/>
            <a:tailEnd/>
          </a:ln>
          <a:scene3d>
            <a:camera prst="perspectiveHeroicExtremeRightFacing"/>
            <a:lightRig rig="threePt" dir="t"/>
          </a:scene3d>
        </p:spPr>
      </p:pic>
      <p:sp>
        <p:nvSpPr>
          <p:cNvPr id="5" name="Date Placeholder 4"/>
          <p:cNvSpPr>
            <a:spLocks noGrp="1"/>
          </p:cNvSpPr>
          <p:nvPr>
            <p:ph type="dt" sz="half" idx="10"/>
          </p:nvPr>
        </p:nvSpPr>
        <p:spPr/>
        <p:txBody>
          <a:bodyPr/>
          <a:lstStyle/>
          <a:p>
            <a:fld id="{253DF60C-B37C-4670-BC56-B587854C3FC3}"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32</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6563"/>
                                        </p:tgtEl>
                                        <p:attrNameLst>
                                          <p:attrName>style.visibility</p:attrName>
                                        </p:attrNameLst>
                                      </p:cBhvr>
                                      <p:to>
                                        <p:strVal val="visible"/>
                                      </p:to>
                                    </p:set>
                                    <p:anim calcmode="lin" valueType="num">
                                      <p:cBhvr additive="base">
                                        <p:cTn id="12" dur="500" fill="hold"/>
                                        <p:tgtEl>
                                          <p:spTgt spid="66563"/>
                                        </p:tgtEl>
                                        <p:attrNameLst>
                                          <p:attrName>ppt_x</p:attrName>
                                        </p:attrNameLst>
                                      </p:cBhvr>
                                      <p:tavLst>
                                        <p:tav tm="0">
                                          <p:val>
                                            <p:strVal val="#ppt_x"/>
                                          </p:val>
                                        </p:tav>
                                        <p:tav tm="100000">
                                          <p:val>
                                            <p:strVal val="#ppt_x"/>
                                          </p:val>
                                        </p:tav>
                                      </p:tavLst>
                                    </p:anim>
                                    <p:anim calcmode="lin" valueType="num">
                                      <p:cBhvr additive="base">
                                        <p:cTn id="13"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714876" y="5715016"/>
            <a:ext cx="4214810" cy="923330"/>
          </a:xfrm>
          <a:prstGeom prst="rect">
            <a:avLst/>
          </a:prstGeom>
          <a:solidFill>
            <a:srgbClr val="92D050"/>
          </a:solidFill>
          <a:ln w="9525">
            <a:noFill/>
            <a:miter lim="800000"/>
            <a:headEnd/>
            <a:tailEnd/>
          </a:ln>
          <a:effectLst>
            <a:glow rad="63500">
              <a:schemeClr val="accent4">
                <a:satMod val="175000"/>
                <a:alpha val="40000"/>
              </a:schemeClr>
            </a:glow>
            <a:softEdge rad="317500"/>
          </a:effectLst>
          <a:scene3d>
            <a:camera prst="perspectiveAbove"/>
            <a:lightRig rig="threePt" dir="t"/>
          </a:scene3d>
        </p:spPr>
        <p:txBody>
          <a:bodyPr vert="horz" wrap="square" lIns="91440" tIns="45720" rIns="91440" bIns="45720" numCol="1" anchor="ctr" anchorCtr="0" compatLnSpc="1">
            <a:prstTxWarp prst="textNoShape">
              <a:avLst/>
            </a:prstTxWarp>
            <a:spAutoFit/>
          </a:bodyPr>
          <a:lstStyle/>
          <a:p>
            <a:pPr lvl="0" algn="just"/>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how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LAMS tools might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 used to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support an </a:t>
            </a: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Observe-Hypothesise-Experiment cycle</a:t>
            </a:r>
            <a:endParaRPr kumimoji="0" lang="en-GB"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80897" name="Picture 1"/>
          <p:cNvPicPr>
            <a:picLocks noChangeAspect="1" noChangeArrowheads="1"/>
          </p:cNvPicPr>
          <p:nvPr/>
        </p:nvPicPr>
        <p:blipFill>
          <a:blip r:embed="rId2" cstate="print"/>
          <a:srcRect l="27858" t="36102" r="28400" b="16788"/>
          <a:stretch>
            <a:fillRect/>
          </a:stretch>
        </p:blipFill>
        <p:spPr bwMode="auto">
          <a:xfrm>
            <a:off x="1643042" y="928670"/>
            <a:ext cx="8501122" cy="4500594"/>
          </a:xfrm>
          <a:prstGeom prst="rect">
            <a:avLst/>
          </a:prstGeom>
          <a:noFill/>
          <a:ln w="9525">
            <a:noFill/>
            <a:miter lim="800000"/>
            <a:headEnd/>
            <a:tailEnd/>
          </a:ln>
          <a:scene3d>
            <a:camera prst="perspectiveHeroicExtremeRightFacing"/>
            <a:lightRig rig="threePt" dir="t"/>
          </a:scene3d>
        </p:spPr>
      </p:pic>
      <p:sp>
        <p:nvSpPr>
          <p:cNvPr id="5" name="Date Placeholder 4"/>
          <p:cNvSpPr>
            <a:spLocks noGrp="1"/>
          </p:cNvSpPr>
          <p:nvPr>
            <p:ph type="dt" sz="half" idx="10"/>
          </p:nvPr>
        </p:nvSpPr>
        <p:spPr/>
        <p:txBody>
          <a:bodyPr/>
          <a:lstStyle/>
          <a:p>
            <a:fld id="{528A502E-6C31-495E-88A6-ADBC9D623DB4}"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33</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0897"/>
                                        </p:tgtEl>
                                        <p:attrNameLst>
                                          <p:attrName>style.visibility</p:attrName>
                                        </p:attrNameLst>
                                      </p:cBhvr>
                                      <p:to>
                                        <p:strVal val="visible"/>
                                      </p:to>
                                    </p:set>
                                    <p:anim calcmode="lin" valueType="num">
                                      <p:cBhvr additive="base">
                                        <p:cTn id="7" dur="500" fill="hold"/>
                                        <p:tgtEl>
                                          <p:spTgt spid="80897"/>
                                        </p:tgtEl>
                                        <p:attrNameLst>
                                          <p:attrName>ppt_x</p:attrName>
                                        </p:attrNameLst>
                                      </p:cBhvr>
                                      <p:tavLst>
                                        <p:tav tm="0">
                                          <p:val>
                                            <p:strVal val="0-#ppt_w/2"/>
                                          </p:val>
                                        </p:tav>
                                        <p:tav tm="100000">
                                          <p:val>
                                            <p:strVal val="#ppt_x"/>
                                          </p:val>
                                        </p:tav>
                                      </p:tavLst>
                                    </p:anim>
                                    <p:anim calcmode="lin" valueType="num">
                                      <p:cBhvr additive="base">
                                        <p:cTn id="8" dur="500" fill="hold"/>
                                        <p:tgtEl>
                                          <p:spTgt spid="808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rot="21087359">
            <a:off x="1180527" y="1312160"/>
            <a:ext cx="6413189" cy="3869611"/>
          </a:xfrm>
          <a:prstGeom prst="rect">
            <a:avLst/>
          </a:prstGeom>
          <a:solidFill>
            <a:schemeClr val="accent6">
              <a:lumMod val="20000"/>
              <a:lumOff val="80000"/>
            </a:schemeClr>
          </a:solidFill>
          <a:ln w="9525">
            <a:noFill/>
            <a:miter lim="800000"/>
            <a:headEnd/>
            <a:tailEnd/>
          </a:ln>
          <a:effectLst>
            <a:glow rad="228600">
              <a:schemeClr val="accent4">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Reading, listening, writing and speaking in LAMS </a:t>
            </a:r>
            <a:endParaRPr kumimoji="0" lang="en-US" sz="60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4" name="Date Placeholder 3"/>
          <p:cNvSpPr>
            <a:spLocks noGrp="1"/>
          </p:cNvSpPr>
          <p:nvPr>
            <p:ph type="dt" sz="half" idx="10"/>
          </p:nvPr>
        </p:nvSpPr>
        <p:spPr/>
        <p:txBody>
          <a:bodyPr/>
          <a:lstStyle/>
          <a:p>
            <a:fld id="{3DD00D5B-91DD-478D-883C-08ECF8554819}" type="datetime8">
              <a:rPr lang="en-GB" smtClean="0"/>
              <a:t>22/06/2009 20:19</a:t>
            </a:fld>
            <a:endParaRPr lang="en-US"/>
          </a:p>
        </p:txBody>
      </p:sp>
      <p:sp>
        <p:nvSpPr>
          <p:cNvPr id="5" name="Slide Number Placeholder 4"/>
          <p:cNvSpPr>
            <a:spLocks noGrp="1"/>
          </p:cNvSpPr>
          <p:nvPr>
            <p:ph type="sldNum" sz="quarter" idx="12"/>
          </p:nvPr>
        </p:nvSpPr>
        <p:spPr/>
        <p:txBody>
          <a:bodyPr/>
          <a:lstStyle/>
          <a:p>
            <a:fld id="{E7901C4A-0B10-4D7E-8770-1BFDE522A871}" type="slidenum">
              <a:rPr lang="en-US" smtClean="0"/>
              <a:pPr/>
              <a:t>34</a:t>
            </a:fld>
            <a:endParaRPr lang="en-US"/>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072330" y="785794"/>
            <a:ext cx="1928826" cy="3693319"/>
          </a:xfrm>
          <a:prstGeom prst="rect">
            <a:avLst/>
          </a:prstGeom>
          <a:solidFill>
            <a:srgbClr val="92D050"/>
          </a:solidFill>
          <a:ln w="9525">
            <a:noFill/>
            <a:miter lim="800000"/>
            <a:headEnd/>
            <a:tailEnd/>
          </a:ln>
          <a:effectLst>
            <a:glow rad="63500">
              <a:schemeClr val="accent4">
                <a:satMod val="175000"/>
                <a:alpha val="40000"/>
              </a:schemeClr>
            </a:glow>
            <a:softEdge rad="317500"/>
          </a:effectLst>
          <a:scene3d>
            <a:camera prst="perspectiveAbove"/>
            <a:lightRig rig="threePt" dir="t"/>
          </a:scene3d>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GB" sz="1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LAMS can test skimming, scanning intensive reading extensive reading. The traditional reading lesson divisions of (pre-reading, </a:t>
            </a:r>
            <a:r>
              <a:rPr lang="en-GB" sz="13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while-reading and post-reading) allow a wide selection of LAMS authoring tools to be incorporated within a reading sequence segment</a:t>
            </a:r>
            <a:endParaRPr lang="en-US" sz="13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79874" name="Picture 2"/>
          <p:cNvPicPr>
            <a:picLocks noChangeAspect="1" noChangeArrowheads="1"/>
          </p:cNvPicPr>
          <p:nvPr/>
        </p:nvPicPr>
        <p:blipFill>
          <a:blip r:embed="rId2" cstate="print"/>
          <a:srcRect l="25905" t="28645" r="22417" b="19371"/>
          <a:stretch>
            <a:fillRect/>
          </a:stretch>
        </p:blipFill>
        <p:spPr bwMode="auto">
          <a:xfrm>
            <a:off x="785786" y="428604"/>
            <a:ext cx="7572428" cy="5429288"/>
          </a:xfrm>
          <a:prstGeom prst="rect">
            <a:avLst/>
          </a:prstGeom>
          <a:noFill/>
          <a:ln w="9525">
            <a:noFill/>
            <a:miter lim="800000"/>
            <a:headEnd/>
            <a:tailEnd/>
          </a:ln>
          <a:scene3d>
            <a:camera prst="perspectiveHeroicExtremeRightFacing"/>
            <a:lightRig rig="threePt" dir="t"/>
          </a:scene3d>
        </p:spPr>
      </p:pic>
      <p:sp>
        <p:nvSpPr>
          <p:cNvPr id="5" name="Date Placeholder 4"/>
          <p:cNvSpPr>
            <a:spLocks noGrp="1"/>
          </p:cNvSpPr>
          <p:nvPr>
            <p:ph type="dt" sz="half" idx="10"/>
          </p:nvPr>
        </p:nvSpPr>
        <p:spPr/>
        <p:txBody>
          <a:bodyPr/>
          <a:lstStyle/>
          <a:p>
            <a:fld id="{BEFE6E6C-E79D-4B65-851D-265B3876AD67}"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35</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786578" y="1500174"/>
            <a:ext cx="2143140" cy="2831544"/>
          </a:xfrm>
          <a:prstGeom prst="rect">
            <a:avLst/>
          </a:prstGeom>
          <a:solidFill>
            <a:srgbClr val="92D050"/>
          </a:solidFill>
          <a:ln w="9525">
            <a:noFill/>
            <a:miter lim="800000"/>
            <a:headEnd/>
            <a:tailEnd/>
          </a:ln>
          <a:effectLst>
            <a:glow rad="63500">
              <a:schemeClr val="accent4">
                <a:satMod val="175000"/>
                <a:alpha val="40000"/>
              </a:schemeClr>
            </a:glow>
            <a:softEdge rad="317500"/>
          </a:effectLst>
          <a:scene3d>
            <a:camera prst="perspectiveAbove"/>
            <a:lightRig rig="threePt" dir="t"/>
          </a:scene3d>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GB"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LAMS can test listening using a pre-while-post-reading pedagogy.  This allows a wide selection of LAMS authoring tools to be incorporated within a sequence segment</a:t>
            </a:r>
            <a:endParaRPr 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78849" name="Picture 1"/>
          <p:cNvPicPr>
            <a:picLocks noChangeAspect="1" noChangeArrowheads="1"/>
          </p:cNvPicPr>
          <p:nvPr/>
        </p:nvPicPr>
        <p:blipFill>
          <a:blip r:embed="rId2" cstate="print"/>
          <a:srcRect l="25874" t="23933" r="24426" b="20285"/>
          <a:stretch>
            <a:fillRect/>
          </a:stretch>
        </p:blipFill>
        <p:spPr bwMode="auto">
          <a:xfrm>
            <a:off x="428596" y="0"/>
            <a:ext cx="7572396" cy="6000768"/>
          </a:xfrm>
          <a:prstGeom prst="rect">
            <a:avLst/>
          </a:prstGeom>
          <a:noFill/>
          <a:ln w="9525">
            <a:noFill/>
            <a:miter lim="800000"/>
            <a:headEnd/>
            <a:tailEnd/>
          </a:ln>
          <a:scene3d>
            <a:camera prst="perspectiveHeroicExtremeRightFacing"/>
            <a:lightRig rig="threePt" dir="t"/>
          </a:scene3d>
        </p:spPr>
      </p:pic>
      <p:sp>
        <p:nvSpPr>
          <p:cNvPr id="5" name="Date Placeholder 4"/>
          <p:cNvSpPr>
            <a:spLocks noGrp="1"/>
          </p:cNvSpPr>
          <p:nvPr>
            <p:ph type="dt" sz="half" idx="10"/>
          </p:nvPr>
        </p:nvSpPr>
        <p:spPr/>
        <p:txBody>
          <a:bodyPr/>
          <a:lstStyle/>
          <a:p>
            <a:fld id="{6D59A4DF-71A0-48AB-B58C-A9EE7CB94769}"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36</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a:hlinkClick r:id="rId2"/>
          </p:cNvPr>
          <p:cNvPicPr>
            <a:picLocks noChangeAspect="1" noChangeArrowheads="1"/>
          </p:cNvPicPr>
          <p:nvPr/>
        </p:nvPicPr>
        <p:blipFill>
          <a:blip r:embed="rId3" cstate="print"/>
          <a:srcRect/>
          <a:stretch>
            <a:fillRect/>
          </a:stretch>
        </p:blipFill>
        <p:spPr bwMode="auto">
          <a:xfrm>
            <a:off x="285720" y="285728"/>
            <a:ext cx="4143404" cy="3357586"/>
          </a:xfrm>
          <a:prstGeom prst="rect">
            <a:avLst/>
          </a:prstGeom>
          <a:noFill/>
          <a:ln w="9525">
            <a:noFill/>
            <a:miter lim="800000"/>
            <a:headEnd/>
            <a:tailEnd/>
          </a:ln>
          <a:effectLst>
            <a:glow rad="228600">
              <a:schemeClr val="accent6">
                <a:satMod val="175000"/>
                <a:alpha val="40000"/>
              </a:schemeClr>
            </a:glow>
          </a:effectLst>
          <a:scene3d>
            <a:camera prst="perspectiveBelow"/>
            <a:lightRig rig="threePt" dir="t"/>
          </a:scene3d>
        </p:spPr>
      </p:pic>
      <p:pic>
        <p:nvPicPr>
          <p:cNvPr id="77826" name="Picture 2">
            <a:hlinkClick r:id="rId4"/>
          </p:cNvPr>
          <p:cNvPicPr>
            <a:picLocks noChangeAspect="1" noChangeArrowheads="1"/>
          </p:cNvPicPr>
          <p:nvPr/>
        </p:nvPicPr>
        <p:blipFill>
          <a:blip r:embed="rId5" cstate="print"/>
          <a:srcRect/>
          <a:stretch>
            <a:fillRect/>
          </a:stretch>
        </p:blipFill>
        <p:spPr bwMode="auto">
          <a:xfrm>
            <a:off x="4929190" y="285728"/>
            <a:ext cx="3929090" cy="3357586"/>
          </a:xfrm>
          <a:prstGeom prst="rect">
            <a:avLst/>
          </a:prstGeom>
          <a:noFill/>
          <a:ln w="9525">
            <a:noFill/>
            <a:miter lim="800000"/>
            <a:headEnd/>
            <a:tailEnd/>
          </a:ln>
          <a:effectLst>
            <a:glow rad="228600">
              <a:schemeClr val="accent4">
                <a:satMod val="175000"/>
                <a:alpha val="40000"/>
              </a:schemeClr>
            </a:glow>
          </a:effectLst>
          <a:scene3d>
            <a:camera prst="perspectiveBelow"/>
            <a:lightRig rig="threePt" dir="t"/>
          </a:scene3d>
        </p:spPr>
      </p:pic>
      <p:pic>
        <p:nvPicPr>
          <p:cNvPr id="77827" name="Picture 3">
            <a:hlinkClick r:id="rId6"/>
          </p:cNvPr>
          <p:cNvPicPr>
            <a:picLocks noChangeAspect="1" noChangeArrowheads="1"/>
          </p:cNvPicPr>
          <p:nvPr/>
        </p:nvPicPr>
        <p:blipFill>
          <a:blip r:embed="rId7" cstate="print"/>
          <a:srcRect/>
          <a:stretch>
            <a:fillRect/>
          </a:stretch>
        </p:blipFill>
        <p:spPr bwMode="auto">
          <a:xfrm>
            <a:off x="285720" y="3857628"/>
            <a:ext cx="4429156" cy="2643206"/>
          </a:xfrm>
          <a:prstGeom prst="rect">
            <a:avLst/>
          </a:prstGeom>
          <a:noFill/>
          <a:ln w="9525">
            <a:noFill/>
            <a:miter lim="800000"/>
            <a:headEnd/>
            <a:tailEnd/>
          </a:ln>
          <a:effectLst>
            <a:glow rad="228600">
              <a:schemeClr val="accent1">
                <a:satMod val="175000"/>
                <a:alpha val="40000"/>
              </a:schemeClr>
            </a:glow>
          </a:effectLst>
          <a:scene3d>
            <a:camera prst="perspectiveBelow"/>
            <a:lightRig rig="threePt" dir="t"/>
          </a:scene3d>
        </p:spPr>
      </p:pic>
      <p:sp>
        <p:nvSpPr>
          <p:cNvPr id="5" name="Rectangle 4"/>
          <p:cNvSpPr/>
          <p:nvPr/>
        </p:nvSpPr>
        <p:spPr>
          <a:xfrm>
            <a:off x="5143504" y="3786190"/>
            <a:ext cx="3571900" cy="3046988"/>
          </a:xfrm>
          <a:prstGeom prst="rect">
            <a:avLst/>
          </a:prstGeom>
          <a:solidFill>
            <a:schemeClr val="accent6">
              <a:lumMod val="40000"/>
              <a:lumOff val="60000"/>
            </a:schemeClr>
          </a:solidFill>
          <a:scene3d>
            <a:camera prst="perspectiveBelow"/>
            <a:lightRig rig="threePt" dir="t"/>
          </a:scene3d>
          <a:sp3d>
            <a:bevelT prst="angle"/>
          </a:sp3d>
        </p:spPr>
        <p:txBody>
          <a:bodyPr wrap="square">
            <a:spAutoFit/>
          </a:bodyPr>
          <a:lstStyle/>
          <a:p>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Internet ESOL listening sites—is a dedicated listening tool required?</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Date Placeholder 6"/>
          <p:cNvSpPr>
            <a:spLocks noGrp="1"/>
          </p:cNvSpPr>
          <p:nvPr>
            <p:ph type="dt" sz="half" idx="10"/>
          </p:nvPr>
        </p:nvSpPr>
        <p:spPr/>
        <p:txBody>
          <a:bodyPr/>
          <a:lstStyle/>
          <a:p>
            <a:fld id="{08959447-203F-4A2A-8E9D-D66E89068A1C}" type="datetime8">
              <a:rPr lang="en-GB" smtClean="0"/>
              <a:t>22/06/2009 20:19</a:t>
            </a:fld>
            <a:endParaRPr lang="en-US"/>
          </a:p>
        </p:txBody>
      </p:sp>
      <p:sp>
        <p:nvSpPr>
          <p:cNvPr id="8" name="Slide Number Placeholder 7"/>
          <p:cNvSpPr>
            <a:spLocks noGrp="1"/>
          </p:cNvSpPr>
          <p:nvPr>
            <p:ph type="sldNum" sz="quarter" idx="12"/>
          </p:nvPr>
        </p:nvSpPr>
        <p:spPr/>
        <p:txBody>
          <a:bodyPr/>
          <a:lstStyle/>
          <a:p>
            <a:fld id="{E7901C4A-0B10-4D7E-8770-1BFDE522A871}" type="slidenum">
              <a:rPr lang="en-US" smtClean="0"/>
              <a:pPr/>
              <a:t>37</a:t>
            </a:fld>
            <a:endParaRPr lang="en-US"/>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428728" y="3143248"/>
            <a:ext cx="6143668" cy="2786082"/>
          </a:xfrm>
          <a:solidFill>
            <a:schemeClr val="accent3">
              <a:lumMod val="95000"/>
            </a:schemeClr>
          </a:solidFill>
          <a:ln/>
          <a:effectLst>
            <a:glow rad="228600">
              <a:schemeClr val="accent5">
                <a:satMod val="175000"/>
                <a:alpha val="40000"/>
              </a:schemeClr>
            </a:glow>
            <a:softEdge rad="317500"/>
          </a:effectLst>
          <a:scene3d>
            <a:camera prst="perspectiveBelow"/>
            <a:lightRig rig="threePt" dir="t"/>
          </a:scene3d>
        </p:spPr>
        <p:txBody>
          <a:bodyPr rtlCol="0">
            <a:noAutofit/>
            <a:sp3d extrusionH="57150">
              <a:bevelT w="38100" h="38100"/>
            </a:sp3d>
          </a:bodyPr>
          <a:lstStyle/>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Well-known writing sites include: </a:t>
            </a:r>
          </a:p>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ESL Internet writing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2"/>
              </a:rPr>
              <a:t>resources</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p>
          <a:p>
            <a:pPr lvl="0">
              <a:lnSpc>
                <a:spcPct val="80000"/>
              </a:lnSpc>
            </a:pPr>
            <a:r>
              <a:rPr lang="en-GB"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Gillet’s</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lang="en-GB"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UEfAP</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3"/>
              </a:rPr>
              <a:t>writing</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p>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English as a Second Language website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4"/>
              </a:rPr>
              <a:t>writing</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p>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ESL Bears on this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5"/>
              </a:rPr>
              <a:t>site</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 </a:t>
            </a:r>
          </a:p>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Ohio University ESL Student writing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6"/>
              </a:rPr>
              <a:t>Resources</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p>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ESL Independent Study Lab on this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7"/>
              </a:rPr>
              <a:t>site</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p>
          <a:p>
            <a:pPr lvl="0">
              <a:lnSpc>
                <a:spcPct val="80000"/>
              </a:lnSpc>
            </a:pP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BBC </a:t>
            </a:r>
            <a:r>
              <a:rPr lang="en-GB"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Skillswise</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on this </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hlinkClick r:id="rId8"/>
              </a:rPr>
              <a:t>site</a:t>
            </a:r>
            <a:r>
              <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endParaRPr lang="en-GB"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Rectangle 5"/>
          <p:cNvSpPr/>
          <p:nvPr/>
        </p:nvSpPr>
        <p:spPr>
          <a:xfrm>
            <a:off x="714348" y="428604"/>
            <a:ext cx="5262979" cy="923330"/>
          </a:xfrm>
          <a:prstGeom prst="rect">
            <a:avLst/>
          </a:prstGeom>
          <a:solidFill>
            <a:srgbClr val="FFFF00"/>
          </a:solidFill>
          <a:scene3d>
            <a:camera prst="perspectiveHeroicExtremeRightFacing"/>
            <a:lightRig rig="threePt" dir="t"/>
          </a:scene3d>
        </p:spPr>
        <p:txBody>
          <a:bodyPr wrap="none" lIns="91440" tIns="45720" rIns="91440" bIns="45720">
            <a:spAutoFit/>
          </a:bodyPr>
          <a:lstStyle/>
          <a:p>
            <a:pPr algn="ctr"/>
            <a:r>
              <a:rPr lang="en-GB"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Product </a:t>
            </a:r>
            <a:r>
              <a:rPr lang="en-GB"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writing</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2786050" y="1714488"/>
            <a:ext cx="5339923" cy="923330"/>
          </a:xfrm>
          <a:prstGeom prst="rect">
            <a:avLst/>
          </a:prstGeom>
          <a:solidFill>
            <a:schemeClr val="accent1">
              <a:lumMod val="75000"/>
            </a:schemeClr>
          </a:solidFill>
          <a:scene3d>
            <a:camera prst="perspectiveHeroicExtremeLeftFacing"/>
            <a:lightRig rig="threePt" dir="t"/>
          </a:scene3d>
        </p:spPr>
        <p:txBody>
          <a:bodyPr wrap="none" lIns="91440" tIns="45720" rIns="91440" bIns="45720">
            <a:spAutoFit/>
          </a:bodyPr>
          <a:lstStyle/>
          <a:p>
            <a:pPr algn="ctr"/>
            <a:r>
              <a:rPr lang="en-GB"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Process </a:t>
            </a:r>
            <a:r>
              <a:rPr lang="en-GB"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writing</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Date Placeholder 8"/>
          <p:cNvSpPr>
            <a:spLocks noGrp="1"/>
          </p:cNvSpPr>
          <p:nvPr>
            <p:ph type="dt" sz="half" idx="10"/>
          </p:nvPr>
        </p:nvSpPr>
        <p:spPr/>
        <p:txBody>
          <a:bodyPr/>
          <a:lstStyle/>
          <a:p>
            <a:fld id="{BEB7F029-53C9-46EA-AC2B-4CCB764DF3DD}" type="datetime8">
              <a:rPr lang="en-GB" smtClean="0"/>
              <a:t>22/06/2009 20:19</a:t>
            </a:fld>
            <a:endParaRPr lang="en-US"/>
          </a:p>
        </p:txBody>
      </p:sp>
      <p:sp>
        <p:nvSpPr>
          <p:cNvPr id="10" name="Slide Number Placeholder 9"/>
          <p:cNvSpPr>
            <a:spLocks noGrp="1"/>
          </p:cNvSpPr>
          <p:nvPr>
            <p:ph type="sldNum" sz="quarter" idx="12"/>
          </p:nvPr>
        </p:nvSpPr>
        <p:spPr/>
        <p:txBody>
          <a:bodyPr/>
          <a:lstStyle/>
          <a:p>
            <a:fld id="{E7901C4A-0B10-4D7E-8770-1BFDE522A871}" type="slidenum">
              <a:rPr lang="en-US" smtClean="0"/>
              <a:pPr/>
              <a:t>38</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ssolve">
                                      <p:cBhvr>
                                        <p:cTn id="28" dur="500"/>
                                        <p:tgtEl>
                                          <p:spTgt spid="5">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dissolv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cstate="print"/>
          <a:srcRect l="25905" t="22345" r="22417" b="29988"/>
          <a:stretch>
            <a:fillRect/>
          </a:stretch>
        </p:blipFill>
        <p:spPr bwMode="auto">
          <a:xfrm>
            <a:off x="0" y="0"/>
            <a:ext cx="9429784" cy="6072206"/>
          </a:xfrm>
          <a:prstGeom prst="rect">
            <a:avLst/>
          </a:prstGeom>
          <a:noFill/>
          <a:ln w="9525">
            <a:noFill/>
            <a:miter lim="800000"/>
            <a:headEnd/>
            <a:tailEnd/>
          </a:ln>
          <a:scene3d>
            <a:camera prst="perspectiveBelow"/>
            <a:lightRig rig="threePt" dir="t"/>
          </a:scene3d>
        </p:spPr>
      </p:pic>
      <p:sp>
        <p:nvSpPr>
          <p:cNvPr id="7" name="Rectangle 6"/>
          <p:cNvSpPr/>
          <p:nvPr/>
        </p:nvSpPr>
        <p:spPr>
          <a:xfrm>
            <a:off x="214282" y="6286521"/>
            <a:ext cx="8572560" cy="307777"/>
          </a:xfrm>
          <a:prstGeom prst="rect">
            <a:avLst/>
          </a:prstGeom>
          <a:solidFill>
            <a:schemeClr val="accent6">
              <a:lumMod val="40000"/>
              <a:lumOff val="60000"/>
            </a:schemeClr>
          </a:solidFill>
        </p:spPr>
        <p:txBody>
          <a:bodyPr wrap="square">
            <a:spAutoFit/>
          </a:bodyPr>
          <a:lstStyle/>
          <a:p>
            <a:pPr algn="ctr"/>
            <a:r>
              <a:rPr lang="en-GB" sz="1400" dirty="0" smtClean="0"/>
              <a:t>An example of how </a:t>
            </a:r>
            <a:r>
              <a:rPr lang="en-US" sz="1400" dirty="0" smtClean="0"/>
              <a:t>LAMS tools might </a:t>
            </a:r>
            <a:r>
              <a:rPr lang="en-GB" sz="1400" dirty="0" smtClean="0"/>
              <a:t>be used to </a:t>
            </a:r>
            <a:r>
              <a:rPr lang="en-US" sz="1400" dirty="0" smtClean="0"/>
              <a:t>support </a:t>
            </a:r>
            <a:r>
              <a:rPr lang="en-GB" sz="1400" dirty="0" smtClean="0"/>
              <a:t>a product-focussed writing approach </a:t>
            </a:r>
            <a:endParaRPr lang="en-US" sz="1400" dirty="0"/>
          </a:p>
        </p:txBody>
      </p:sp>
      <p:sp>
        <p:nvSpPr>
          <p:cNvPr id="5" name="Date Placeholder 4"/>
          <p:cNvSpPr>
            <a:spLocks noGrp="1"/>
          </p:cNvSpPr>
          <p:nvPr>
            <p:ph type="dt" sz="half" idx="10"/>
          </p:nvPr>
        </p:nvSpPr>
        <p:spPr/>
        <p:txBody>
          <a:bodyPr/>
          <a:lstStyle/>
          <a:p>
            <a:fld id="{01CE10EC-20EF-4A5F-A932-11CA69F7E3DC}"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39</a:t>
            </a:fld>
            <a:endParaRPr lang="en-US"/>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3857620" y="500042"/>
            <a:ext cx="4929222" cy="5857916"/>
          </a:xfrm>
          <a:solidFill>
            <a:schemeClr val="accent2">
              <a:lumMod val="20000"/>
              <a:lumOff val="80000"/>
            </a:schemeClr>
          </a:solidFill>
          <a:ln/>
          <a:effectLst>
            <a:glow rad="228600">
              <a:schemeClr val="accent6">
                <a:satMod val="175000"/>
                <a:alpha val="40000"/>
              </a:schemeClr>
            </a:glow>
          </a:effectLst>
        </p:spPr>
        <p:txBody>
          <a:bodyPr rtlCol="0">
            <a:noAutofit/>
          </a:bodyPr>
          <a:lstStyle/>
          <a:p>
            <a:pPr marL="0" indent="0" fontAlgn="auto">
              <a:spcAft>
                <a:spcPts val="0"/>
              </a:spcAft>
              <a:defRPr/>
            </a:pP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LAMS is considerably under-represented in TESOL. </a:t>
            </a:r>
          </a:p>
          <a:p>
            <a:pPr marL="0" indent="0" fontAlgn="auto">
              <a:spcAft>
                <a:spcPts val="0"/>
              </a:spcAft>
              <a:buNone/>
              <a:defRPr/>
            </a:pPr>
            <a:endPar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endParaRPr>
          </a:p>
          <a:p>
            <a:pPr marL="0" indent="0" fontAlgn="auto">
              <a:spcAft>
                <a:spcPts val="0"/>
              </a:spcAft>
              <a:defRPr/>
            </a:pP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A pre-while-post </a:t>
            </a:r>
            <a:r>
              <a:rPr lang="en-GB" sz="2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sequence could </a:t>
            </a: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be one </a:t>
            </a:r>
            <a:r>
              <a:rPr lang="en-GB" sz="2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way of providing a foundation </a:t>
            </a: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template </a:t>
            </a:r>
            <a:r>
              <a:rPr lang="en-GB" sz="2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on which teachers might draw on their experience to build sequences for the practice </a:t>
            </a: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of language </a:t>
            </a:r>
            <a:r>
              <a:rPr lang="en-GB" sz="2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skills</a:t>
            </a: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a:t>
            </a:r>
          </a:p>
          <a:p>
            <a:pPr marL="0" indent="0" fontAlgn="auto">
              <a:spcAft>
                <a:spcPts val="0"/>
              </a:spcAft>
              <a:defRPr/>
            </a:pPr>
            <a:endPar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endParaRPr>
          </a:p>
          <a:p>
            <a:pPr marL="0" indent="0" fontAlgn="auto">
              <a:spcAft>
                <a:spcPts val="0"/>
              </a:spcAft>
              <a:defRPr/>
            </a:pPr>
            <a:r>
              <a:rPr lang="en-GB" sz="2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cs typeface="Times New Roman" pitchFamily="18" charset="0"/>
              </a:rPr>
              <a:t>Also LAMS appears to hold potential for creating an environment for practising product and process writing.  </a:t>
            </a:r>
            <a:endParaRPr lang="en-US" sz="2400" b="1" kern="1200"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effectLst>
              <a:latin typeface="+mn-lt"/>
              <a:ea typeface="+mn-ea"/>
              <a:cs typeface="+mn-cs"/>
            </a:endParaRPr>
          </a:p>
        </p:txBody>
      </p:sp>
      <p:sp>
        <p:nvSpPr>
          <p:cNvPr id="7" name="Subtitle 2"/>
          <p:cNvSpPr txBox="1">
            <a:spLocks/>
          </p:cNvSpPr>
          <p:nvPr/>
        </p:nvSpPr>
        <p:spPr bwMode="auto">
          <a:xfrm>
            <a:off x="325571" y="888069"/>
            <a:ext cx="3731727" cy="1540895"/>
          </a:xfrm>
          <a:prstGeom prst="rect">
            <a:avLst/>
          </a:prstGeom>
          <a:blipFill>
            <a:blip r:embed="rId4" cstate="print"/>
            <a:tile tx="0" ty="0" sx="100000" sy="100000" flip="none" algn="tl"/>
          </a:blipFill>
          <a:ln w="9525">
            <a:noFill/>
            <a:miter lim="800000"/>
            <a:headEnd/>
            <a:tailEnd/>
          </a:ln>
          <a:effectLst/>
          <a:scene3d>
            <a:camera prst="perspectiveHeroicExtremeRightFacing"/>
            <a:lightRig rig="threePt" dir="t"/>
          </a:scene3d>
        </p:spPr>
        <p:txBody>
          <a:bodyPr vert="horz" wrap="square" lIns="91440" tIns="45720" rIns="91440" bIns="45720" numCol="1" rtlCol="0" anchor="t" anchorCtr="0" compatLnSpc="1">
            <a:prstTxWarp prst="textNoShape">
              <a:avLst/>
            </a:prstTxWarp>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lvl="0" algn="ctr" fontAlgn="auto">
              <a:spcBef>
                <a:spcPct val="20000"/>
              </a:spcBef>
              <a:spcAft>
                <a:spcPts val="0"/>
              </a:spcAft>
              <a:defRPr/>
            </a:pPr>
            <a:r>
              <a:rPr lang="en-GB"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First </a:t>
            </a:r>
            <a:r>
              <a:rPr kumimoji="0" lang="en-GB" sz="4400" b="1" i="0" u="none" strike="noStrike" kern="120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rPr>
              <a:t>Key messages</a:t>
            </a: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fld id="{10B331E2-1C53-415C-B368-1D3A84487049}" type="datetime8">
              <a:rPr lang="en-GB" smtClean="0"/>
              <a:t>22/06/2009 20:28</a:t>
            </a:fld>
            <a:endParaRPr lang="en-US"/>
          </a:p>
        </p:txBody>
      </p:sp>
      <p:sp>
        <p:nvSpPr>
          <p:cNvPr id="8" name="Slide Number Placeholder 7"/>
          <p:cNvSpPr>
            <a:spLocks noGrp="1"/>
          </p:cNvSpPr>
          <p:nvPr>
            <p:ph type="sldNum" sz="quarter" idx="12"/>
          </p:nvPr>
        </p:nvSpPr>
        <p:spPr/>
        <p:txBody>
          <a:bodyPr/>
          <a:lstStyle/>
          <a:p>
            <a:fld id="{E7901C4A-0B10-4D7E-8770-1BFDE522A871}" type="slidenum">
              <a:rPr lang="en-US" smtClean="0"/>
              <a:pPr/>
              <a:t>4</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1000"/>
                                        <p:tgtEl>
                                          <p:spTgt spid="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10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1000"/>
                                        <p:tgtEl>
                                          <p:spTgt spid="6">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dissolve">
                                      <p:cBhvr>
                                        <p:cTn id="1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2" cstate="print"/>
          <a:srcRect l="25931" t="26843" r="22440" b="17836"/>
          <a:stretch>
            <a:fillRect/>
          </a:stretch>
        </p:blipFill>
        <p:spPr bwMode="auto">
          <a:xfrm>
            <a:off x="0" y="0"/>
            <a:ext cx="9144000" cy="6286520"/>
          </a:xfrm>
          <a:prstGeom prst="rect">
            <a:avLst/>
          </a:prstGeom>
          <a:noFill/>
          <a:ln w="9525">
            <a:noFill/>
            <a:miter lim="800000"/>
            <a:headEnd/>
            <a:tailEnd/>
          </a:ln>
          <a:scene3d>
            <a:camera prst="perspectiveBelow"/>
            <a:lightRig rig="threePt" dir="t"/>
          </a:scene3d>
        </p:spPr>
      </p:pic>
      <p:sp>
        <p:nvSpPr>
          <p:cNvPr id="3" name="Rectangle 2"/>
          <p:cNvSpPr/>
          <p:nvPr/>
        </p:nvSpPr>
        <p:spPr>
          <a:xfrm>
            <a:off x="857224" y="6072206"/>
            <a:ext cx="8001056" cy="307777"/>
          </a:xfrm>
          <a:prstGeom prst="rect">
            <a:avLst/>
          </a:prstGeom>
          <a:solidFill>
            <a:schemeClr val="accent2">
              <a:lumMod val="40000"/>
              <a:lumOff val="60000"/>
            </a:schemeClr>
          </a:solidFill>
        </p:spPr>
        <p:txBody>
          <a:bodyPr wrap="square">
            <a:spAutoFit/>
          </a:bodyPr>
          <a:lstStyle/>
          <a:p>
            <a:r>
              <a:rPr lang="en-GB" sz="1400" dirty="0" smtClean="0"/>
              <a:t>An example of how </a:t>
            </a:r>
            <a:r>
              <a:rPr lang="en-US" sz="1400" dirty="0" smtClean="0"/>
              <a:t>LAMS tools might </a:t>
            </a:r>
            <a:r>
              <a:rPr lang="en-GB" sz="1400" dirty="0" smtClean="0"/>
              <a:t>be used to </a:t>
            </a:r>
            <a:r>
              <a:rPr lang="en-US" sz="1400" dirty="0" smtClean="0"/>
              <a:t>support </a:t>
            </a:r>
            <a:r>
              <a:rPr lang="en-GB" sz="1400" dirty="0" smtClean="0"/>
              <a:t>a process-focussed writing approach </a:t>
            </a:r>
            <a:endParaRPr lang="en-US" sz="1400" dirty="0"/>
          </a:p>
        </p:txBody>
      </p:sp>
      <p:sp>
        <p:nvSpPr>
          <p:cNvPr id="5" name="Date Placeholder 4"/>
          <p:cNvSpPr>
            <a:spLocks noGrp="1"/>
          </p:cNvSpPr>
          <p:nvPr>
            <p:ph type="dt" sz="half" idx="10"/>
          </p:nvPr>
        </p:nvSpPr>
        <p:spPr/>
        <p:txBody>
          <a:bodyPr/>
          <a:lstStyle/>
          <a:p>
            <a:fld id="{8A98E9B7-09CD-4043-96D6-88C8508F79E4}"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40</a:t>
            </a:fld>
            <a:endParaRPr lang="en-US"/>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print"/>
          <a:srcRect l="25874" t="22345" r="24426" b="20479"/>
          <a:stretch>
            <a:fillRect/>
          </a:stretch>
        </p:blipFill>
        <p:spPr bwMode="auto">
          <a:xfrm>
            <a:off x="0" y="0"/>
            <a:ext cx="9358346" cy="5572140"/>
          </a:xfrm>
          <a:prstGeom prst="rect">
            <a:avLst/>
          </a:prstGeom>
          <a:noFill/>
          <a:ln w="9525">
            <a:noFill/>
            <a:miter lim="800000"/>
            <a:headEnd/>
            <a:tailEnd/>
          </a:ln>
          <a:scene3d>
            <a:camera prst="perspectiveBelow"/>
            <a:lightRig rig="threePt" dir="t"/>
          </a:scene3d>
        </p:spPr>
      </p:pic>
      <p:sp>
        <p:nvSpPr>
          <p:cNvPr id="4" name="Rectangle 3"/>
          <p:cNvSpPr>
            <a:spLocks noChangeArrowheads="1"/>
          </p:cNvSpPr>
          <p:nvPr/>
        </p:nvSpPr>
        <p:spPr bwMode="auto">
          <a:xfrm>
            <a:off x="1357290" y="5357826"/>
            <a:ext cx="6715140" cy="1384995"/>
          </a:xfrm>
          <a:prstGeom prst="rect">
            <a:avLst/>
          </a:prstGeom>
          <a:solidFill>
            <a:srgbClr val="92D050"/>
          </a:solidFill>
          <a:ln w="9525">
            <a:noFill/>
            <a:miter lim="800000"/>
            <a:headEnd/>
            <a:tailEnd/>
          </a:ln>
          <a:effectLst>
            <a:glow rad="63500">
              <a:schemeClr val="accent4">
                <a:satMod val="175000"/>
                <a:alpha val="40000"/>
              </a:schemeClr>
            </a:glow>
            <a:softEdge rad="317500"/>
          </a:effectLst>
          <a:scene3d>
            <a:camera prst="perspectiveAbove"/>
            <a:lightRig rig="threePt" dir="t"/>
          </a:scene3d>
        </p:spPr>
        <p:txBody>
          <a:bodyPr vert="horz" wrap="square" lIns="91440" tIns="45720" rIns="91440" bIns="45720" numCol="1" anchor="ctr" anchorCtr="0" compatLnSpc="1">
            <a:prstTxWarp prst="textNoShape">
              <a:avLst/>
            </a:prstTxWarp>
            <a:spAutoFit/>
          </a:bodyPr>
          <a:lstStyle/>
          <a:p>
            <a:pPr lvl="0" algn="just"/>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Currently, online language speaking resources appear either provide information on ‘how’ to approach aspects of speaking or attempt to provide a platform for the practising of features of pronunciation. Examples of such sites might be: (</a:t>
            </a:r>
            <a:r>
              <a:rPr lang="en-GB" sz="1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i</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the pronunciation (</a:t>
            </a:r>
            <a:r>
              <a:rPr lang="en-GB" sz="1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ManyThings</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exercises on this </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3"/>
              </a:rPr>
              <a:t>site</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(ii) </a:t>
            </a:r>
            <a:r>
              <a:rPr lang="en-GB" sz="1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Gillet’s</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en-GB" sz="1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UEfAP</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Pronunciation </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4"/>
              </a:rPr>
              <a:t>site</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(iii) Ohio University ESL Student speaking </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5"/>
              </a:rPr>
              <a:t>Resources</a:t>
            </a: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endPar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fld id="{474BBA0C-5835-4570-84D1-C004EB50268D}" type="datetime8">
              <a:rPr lang="en-GB" smtClean="0"/>
              <a:t>22/06/2009 20:19</a:t>
            </a:fld>
            <a:endParaRPr lang="en-US"/>
          </a:p>
        </p:txBody>
      </p:sp>
      <p:sp>
        <p:nvSpPr>
          <p:cNvPr id="7" name="Slide Number Placeholder 6"/>
          <p:cNvSpPr>
            <a:spLocks noGrp="1"/>
          </p:cNvSpPr>
          <p:nvPr>
            <p:ph type="sldNum" sz="quarter" idx="12"/>
          </p:nvPr>
        </p:nvSpPr>
        <p:spPr/>
        <p:txBody>
          <a:bodyPr/>
          <a:lstStyle/>
          <a:p>
            <a:fld id="{E7901C4A-0B10-4D7E-8770-1BFDE522A871}" type="slidenum">
              <a:rPr lang="en-US" smtClean="0"/>
              <a:pPr/>
              <a:t>41</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a:hlinkClick r:id="rId2"/>
          </p:cNvPr>
          <p:cNvPicPr>
            <a:picLocks noChangeAspect="1" noChangeArrowheads="1"/>
          </p:cNvPicPr>
          <p:nvPr/>
        </p:nvPicPr>
        <p:blipFill>
          <a:blip r:embed="rId3" cstate="print"/>
          <a:srcRect/>
          <a:stretch>
            <a:fillRect/>
          </a:stretch>
        </p:blipFill>
        <p:spPr bwMode="auto">
          <a:xfrm>
            <a:off x="428596" y="-357214"/>
            <a:ext cx="4857752" cy="7215214"/>
          </a:xfrm>
          <a:prstGeom prst="rect">
            <a:avLst/>
          </a:prstGeom>
          <a:noFill/>
          <a:ln w="9525">
            <a:noFill/>
            <a:miter lim="800000"/>
            <a:headEnd/>
            <a:tailEnd/>
          </a:ln>
          <a:effectLst/>
          <a:scene3d>
            <a:camera prst="perspectiveHeroicExtremeRightFacing"/>
            <a:lightRig rig="threePt" dir="t"/>
          </a:scene3d>
        </p:spPr>
      </p:pic>
      <p:pic>
        <p:nvPicPr>
          <p:cNvPr id="69634" name="Picture 2">
            <a:hlinkClick r:id="rId4"/>
          </p:cNvPr>
          <p:cNvPicPr>
            <a:picLocks noChangeAspect="1" noChangeArrowheads="1"/>
          </p:cNvPicPr>
          <p:nvPr/>
        </p:nvPicPr>
        <p:blipFill>
          <a:blip r:embed="rId5" cstate="print"/>
          <a:srcRect/>
          <a:stretch>
            <a:fillRect/>
          </a:stretch>
        </p:blipFill>
        <p:spPr bwMode="auto">
          <a:xfrm>
            <a:off x="3214678" y="0"/>
            <a:ext cx="7143800" cy="6448412"/>
          </a:xfrm>
          <a:prstGeom prst="rect">
            <a:avLst/>
          </a:prstGeom>
          <a:noFill/>
          <a:ln w="9525">
            <a:noFill/>
            <a:miter lim="800000"/>
            <a:headEnd/>
            <a:tailEnd/>
          </a:ln>
          <a:effectLst/>
          <a:scene3d>
            <a:camera prst="perspectiveContrastingLeftFacing"/>
            <a:lightRig rig="threePt" dir="t"/>
          </a:scene3d>
        </p:spPr>
      </p:pic>
      <p:sp>
        <p:nvSpPr>
          <p:cNvPr id="6" name="Subtitle 2"/>
          <p:cNvSpPr txBox="1">
            <a:spLocks/>
          </p:cNvSpPr>
          <p:nvPr/>
        </p:nvSpPr>
        <p:spPr bwMode="auto">
          <a:xfrm rot="286051">
            <a:off x="584171" y="523375"/>
            <a:ext cx="4019251" cy="472900"/>
          </a:xfrm>
          <a:prstGeom prst="rect">
            <a:avLst/>
          </a:prstGeom>
          <a:blipFill>
            <a:blip r:embed="rId6" cstate="print"/>
            <a:tile tx="0" ty="0" sx="100000" sy="100000" flip="none" algn="tl"/>
          </a:blipFill>
          <a:ln w="9525">
            <a:noFill/>
            <a:miter lim="800000"/>
            <a:headEnd/>
            <a:tailEnd/>
          </a:ln>
          <a:effectLst>
            <a:glow rad="228600">
              <a:schemeClr val="accent2">
                <a:satMod val="175000"/>
                <a:alpha val="40000"/>
              </a:schemeClr>
            </a:glow>
          </a:effectLst>
          <a:scene3d>
            <a:camera prst="obliqueBottomLeft"/>
            <a:lightRig rig="threePt" dir="t"/>
          </a:scene3d>
        </p:spPr>
        <p:txBody>
          <a:bodyPr vert="horz" wrap="square" lIns="91440" tIns="45720" rIns="91440" bIns="45720" numCol="1" rtlCol="0"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auto">
              <a:spcBef>
                <a:spcPct val="20000"/>
              </a:spcBef>
              <a:spcAft>
                <a:spcPts val="0"/>
              </a:spcAft>
              <a:defRPr/>
            </a:pPr>
            <a:r>
              <a:rPr lang="en-G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example of the IELTS test</a:t>
            </a: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7" name="Date Placeholder 6"/>
          <p:cNvSpPr>
            <a:spLocks noGrp="1"/>
          </p:cNvSpPr>
          <p:nvPr>
            <p:ph type="dt" sz="half" idx="10"/>
          </p:nvPr>
        </p:nvSpPr>
        <p:spPr/>
        <p:txBody>
          <a:bodyPr/>
          <a:lstStyle/>
          <a:p>
            <a:fld id="{1BC16AAF-9EB4-4F72-B98A-1236A3B95613}" type="datetime8">
              <a:rPr lang="en-GB" smtClean="0"/>
              <a:t>22/06/2009 20:19</a:t>
            </a:fld>
            <a:endParaRPr lang="en-US"/>
          </a:p>
        </p:txBody>
      </p:sp>
      <p:sp>
        <p:nvSpPr>
          <p:cNvPr id="8" name="Slide Number Placeholder 7"/>
          <p:cNvSpPr>
            <a:spLocks noGrp="1"/>
          </p:cNvSpPr>
          <p:nvPr>
            <p:ph type="sldNum" sz="quarter" idx="12"/>
          </p:nvPr>
        </p:nvSpPr>
        <p:spPr/>
        <p:txBody>
          <a:bodyPr/>
          <a:lstStyle/>
          <a:p>
            <a:fld id="{2A048606-C246-42A9-8973-096575FFB80A}" type="slidenum">
              <a:rPr lang="en-US" smtClean="0"/>
              <a:pPr/>
              <a:t>42</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rot="21087359">
            <a:off x="1965552" y="2163836"/>
            <a:ext cx="5225286" cy="1846838"/>
          </a:xfrm>
          <a:prstGeom prst="rect">
            <a:avLst/>
          </a:prstGeom>
          <a:blipFill>
            <a:blip r:embed="rId2" cstate="print"/>
            <a:tile tx="0" ty="0" sx="100000" sy="100000" flip="none" algn="tl"/>
          </a:blipFill>
          <a:ln w="9525">
            <a:noFill/>
            <a:miter lim="800000"/>
            <a:headEnd/>
            <a:tailEnd/>
          </a:ln>
          <a:effectLst>
            <a:glow rad="228600">
              <a:schemeClr val="accent2">
                <a:satMod val="175000"/>
                <a:alpha val="40000"/>
              </a:schemeClr>
            </a:glow>
          </a:effectLst>
          <a:scene3d>
            <a:camera prst="obliqueBottomLeft"/>
            <a:lightRig rig="threePt" dir="t"/>
          </a:scene3d>
        </p:spPr>
        <p:txBody>
          <a:bodyPr vert="horz" wrap="square" lIns="91440" tIns="45720" rIns="91440" bIns="45720" numCol="1" rtlCol="0"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auto">
              <a:spcBef>
                <a:spcPct val="20000"/>
              </a:spcBef>
              <a:spcAft>
                <a:spcPts val="0"/>
              </a:spcAft>
              <a:defRPr/>
            </a:pPr>
            <a:r>
              <a:rPr lang="en-GB"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Ideas for implementation- final thoughts </a:t>
            </a:r>
            <a:endPar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auto">
              <a:spcBef>
                <a:spcPct val="20000"/>
              </a:spcBef>
              <a:spcAft>
                <a:spcPts val="0"/>
              </a:spcAft>
              <a:defRPr/>
            </a:pPr>
            <a:endParaRPr lang="en-GB"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5" name="Date Placeholder 4"/>
          <p:cNvSpPr>
            <a:spLocks noGrp="1"/>
          </p:cNvSpPr>
          <p:nvPr>
            <p:ph type="dt" sz="half" idx="10"/>
          </p:nvPr>
        </p:nvSpPr>
        <p:spPr/>
        <p:txBody>
          <a:bodyPr/>
          <a:lstStyle/>
          <a:p>
            <a:fld id="{3E0C8C68-54D0-40D5-9680-55539357A527}" type="datetime8">
              <a:rPr lang="en-GB" smtClean="0"/>
              <a:t>22/06/2009 20:19</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43</a:t>
            </a:fld>
            <a:endParaRPr lang="en-US"/>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cstate="print"/>
          <a:srcRect/>
          <a:stretch>
            <a:fillRect/>
          </a:stretch>
        </p:blipFill>
        <p:spPr bwMode="auto">
          <a:xfrm>
            <a:off x="0" y="0"/>
            <a:ext cx="9144000" cy="7072290"/>
          </a:xfrm>
          <a:prstGeom prst="rect">
            <a:avLst/>
          </a:prstGeom>
          <a:noFill/>
          <a:ln w="9525">
            <a:noFill/>
            <a:miter lim="800000"/>
            <a:headEnd/>
            <a:tailEnd/>
          </a:ln>
          <a:effectLst/>
        </p:spPr>
      </p:pic>
      <p:sp>
        <p:nvSpPr>
          <p:cNvPr id="4" name="Rectangle 3"/>
          <p:cNvSpPr/>
          <p:nvPr/>
        </p:nvSpPr>
        <p:spPr>
          <a:xfrm>
            <a:off x="0" y="142852"/>
            <a:ext cx="8858280" cy="338554"/>
          </a:xfrm>
          <a:prstGeom prst="rect">
            <a:avLst/>
          </a:prstGeom>
          <a:solidFill>
            <a:srgbClr val="FFFF00"/>
          </a:solidFill>
        </p:spPr>
        <p:txBody>
          <a:bodyPr wrap="square">
            <a:spAutoFit/>
          </a:bodyPr>
          <a:lstStyle/>
          <a:p>
            <a:pPr algn="ctr"/>
            <a:r>
              <a:rPr lang="en-US"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Champion/staff enthusiast users?</a:t>
            </a:r>
            <a:endParaRPr lang="en-US"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a:off x="142844" y="3929066"/>
            <a:ext cx="2071670" cy="1323439"/>
          </a:xfrm>
          <a:prstGeom prst="rect">
            <a:avLst/>
          </a:prstGeom>
          <a:solidFill>
            <a:srgbClr val="FFC000"/>
          </a:solidFill>
          <a:effectLst>
            <a:glow rad="228600">
              <a:schemeClr val="accent6">
                <a:satMod val="175000"/>
                <a:alpha val="40000"/>
              </a:schemeClr>
            </a:glow>
          </a:effectLst>
          <a:scene3d>
            <a:camera prst="orthographicFront"/>
            <a:lightRig rig="threePt" dir="t"/>
          </a:scene3d>
          <a:sp3d>
            <a:bevelT prst="relaxedInset"/>
          </a:sp3d>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Mainstream LAMS studies reporting lower than expected numbers of sequences created</a:t>
            </a:r>
          </a:p>
          <a:p>
            <a:r>
              <a:rPr lang="en-US" sz="1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hlinkClick r:id="rId4"/>
              </a:rPr>
              <a:t>Masterman</a:t>
            </a:r>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hlinkClick r:id="rId4"/>
              </a:rPr>
              <a:t> and Lee (2005)</a:t>
            </a:r>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 JISC </a:t>
            </a:r>
            <a:endParaRPr lang="en-GB"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endParaRPr>
          </a:p>
          <a:p>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hlinkClick r:id="rId5"/>
              </a:rPr>
              <a:t>Jameson </a:t>
            </a:r>
            <a:r>
              <a:rPr lang="en-US" sz="1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hlinkClick r:id="rId5"/>
              </a:rPr>
              <a:t>et al. </a:t>
            </a:r>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(2007) </a:t>
            </a:r>
            <a:r>
              <a:rPr lang="en-US" sz="1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eLISA</a:t>
            </a:r>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 </a:t>
            </a:r>
            <a:endParaRPr lang="en-GB"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endParaRPr>
          </a:p>
          <a:p>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hlinkClick r:id="rId6"/>
              </a:rPr>
              <a:t>Levy </a:t>
            </a:r>
            <a:r>
              <a:rPr lang="en-US" sz="1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hlinkClick r:id="rId6"/>
              </a:rPr>
              <a:t>et al.</a:t>
            </a:r>
            <a:r>
              <a:rPr lang="en-US"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 (2008) </a:t>
            </a:r>
            <a:r>
              <a:rPr lang="en-US" sz="1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rPr>
              <a:t>JISC</a:t>
            </a:r>
            <a:endParaRPr lang="en-GB" sz="1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5">
                    <a:satMod val="175000"/>
                    <a:alpha val="40000"/>
                  </a:schemeClr>
                </a:glow>
                <a:reflection blurRad="12700" stA="50000" endPos="50000" dist="5000" dir="5400000" sy="-100000" rotWithShape="0"/>
              </a:effectLst>
            </a:endParaRPr>
          </a:p>
        </p:txBody>
      </p:sp>
      <p:sp>
        <p:nvSpPr>
          <p:cNvPr id="6" name="Rectangle 5"/>
          <p:cNvSpPr/>
          <p:nvPr/>
        </p:nvSpPr>
        <p:spPr>
          <a:xfrm>
            <a:off x="285720" y="1643050"/>
            <a:ext cx="1714512" cy="1569660"/>
          </a:xfrm>
          <a:prstGeom prst="rect">
            <a:avLst/>
          </a:prstGeom>
          <a:solidFill>
            <a:schemeClr val="accent3">
              <a:lumMod val="95000"/>
            </a:schemeClr>
          </a:solidFill>
          <a:effectLst>
            <a:glow rad="228600">
              <a:schemeClr val="accent4">
                <a:satMod val="175000"/>
                <a:alpha val="40000"/>
              </a:schemeClr>
            </a:glo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need for a supportive environment (Burns 2007, McDonald and Star 2006, </a:t>
            </a:r>
            <a:r>
              <a:rPr lang="en-GB" sz="1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Laurillard</a:t>
            </a:r>
            <a:r>
              <a:rPr lang="en-GB"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2006, Walker and </a:t>
            </a:r>
            <a:r>
              <a:rPr lang="en-GB" sz="1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Masterman</a:t>
            </a:r>
            <a:r>
              <a:rPr lang="en-GB"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2006); </a:t>
            </a:r>
          </a:p>
        </p:txBody>
      </p:sp>
      <p:sp>
        <p:nvSpPr>
          <p:cNvPr id="7" name="Rectangle 6"/>
          <p:cNvSpPr/>
          <p:nvPr/>
        </p:nvSpPr>
        <p:spPr>
          <a:xfrm>
            <a:off x="5429256" y="6550223"/>
            <a:ext cx="3092000" cy="307777"/>
          </a:xfrm>
          <a:prstGeom prst="rect">
            <a:avLst/>
          </a:prstGeom>
          <a:solidFill>
            <a:schemeClr val="tx1"/>
          </a:solidFill>
        </p:spPr>
        <p:txBody>
          <a:bodyPr wrap="none">
            <a:spAutoFit/>
            <a:scene3d>
              <a:camera prst="orthographicFront"/>
              <a:lightRig rig="soft" dir="t">
                <a:rot lat="0" lon="0" rev="10800000"/>
              </a:lightRig>
            </a:scene3d>
            <a:sp3d>
              <a:bevelT w="27940" h="12700"/>
              <a:contourClr>
                <a:srgbClr val="DDDDDD"/>
              </a:contourClr>
            </a:sp3d>
          </a:bodyPr>
          <a:lstStyle/>
          <a:p>
            <a:r>
              <a:rPr lang="en-US" sz="1400" b="1" spc="150" dirty="0" smtClean="0">
                <a:ln w="11430"/>
                <a:solidFill>
                  <a:srgbClr val="F8F8F8"/>
                </a:solidFill>
                <a:effectLst>
                  <a:outerShdw blurRad="25400" algn="tl" rotWithShape="0">
                    <a:srgbClr val="000000">
                      <a:alpha val="43000"/>
                    </a:srgbClr>
                  </a:outerShdw>
                </a:effectLst>
                <a:hlinkClick r:id="rId7"/>
              </a:rPr>
              <a:t>Russell </a:t>
            </a:r>
            <a:r>
              <a:rPr lang="en-US" sz="1400" b="1" i="1" spc="150" dirty="0" smtClean="0">
                <a:ln w="11430"/>
                <a:solidFill>
                  <a:srgbClr val="F8F8F8"/>
                </a:solidFill>
                <a:effectLst>
                  <a:outerShdw blurRad="25400" algn="tl" rotWithShape="0">
                    <a:srgbClr val="000000">
                      <a:alpha val="43000"/>
                    </a:srgbClr>
                  </a:outerShdw>
                </a:effectLst>
                <a:hlinkClick r:id="rId7"/>
              </a:rPr>
              <a:t>et al</a:t>
            </a:r>
            <a:r>
              <a:rPr lang="en-US" sz="1400" b="1" spc="150" dirty="0" smtClean="0">
                <a:ln w="11430"/>
                <a:solidFill>
                  <a:srgbClr val="F8F8F8"/>
                </a:solidFill>
                <a:effectLst>
                  <a:outerShdw blurRad="25400" algn="tl" rotWithShape="0">
                    <a:srgbClr val="000000">
                      <a:alpha val="43000"/>
                    </a:srgbClr>
                  </a:outerShdw>
                </a:effectLst>
              </a:rPr>
              <a:t>. (2005) </a:t>
            </a:r>
            <a:r>
              <a:rPr lang="en-US" sz="1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8"/>
              </a:rPr>
              <a:t>CRIPSAT</a:t>
            </a:r>
            <a:endParaRPr lang="en-US" sz="1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Date Placeholder 8"/>
          <p:cNvSpPr>
            <a:spLocks noGrp="1"/>
          </p:cNvSpPr>
          <p:nvPr>
            <p:ph type="dt" sz="half" idx="10"/>
          </p:nvPr>
        </p:nvSpPr>
        <p:spPr/>
        <p:txBody>
          <a:bodyPr/>
          <a:lstStyle/>
          <a:p>
            <a:fld id="{3C76DEAC-9135-4EA7-AAF6-FA1D25DB38C6}" type="datetime8">
              <a:rPr lang="en-GB" smtClean="0"/>
              <a:t>22/06/2009 20:19</a:t>
            </a:fld>
            <a:endParaRPr lang="en-US"/>
          </a:p>
        </p:txBody>
      </p:sp>
      <p:sp>
        <p:nvSpPr>
          <p:cNvPr id="10" name="Slide Number Placeholder 9"/>
          <p:cNvSpPr>
            <a:spLocks noGrp="1"/>
          </p:cNvSpPr>
          <p:nvPr>
            <p:ph type="sldNum" sz="quarter" idx="12"/>
          </p:nvPr>
        </p:nvSpPr>
        <p:spPr/>
        <p:txBody>
          <a:bodyPr/>
          <a:lstStyle/>
          <a:p>
            <a:fld id="{E7901C4A-0B10-4D7E-8770-1BFDE522A871}" type="slidenum">
              <a:rPr lang="en-US" smtClean="0"/>
              <a:pPr/>
              <a:t>44</a:t>
            </a:fld>
            <a:endParaRPr lang="en-US"/>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cstate="print"/>
          <a:srcRect l="25905" t="25784" r="22417" b="23119"/>
          <a:stretch>
            <a:fillRect/>
          </a:stretch>
        </p:blipFill>
        <p:spPr bwMode="auto">
          <a:xfrm>
            <a:off x="571472" y="857232"/>
            <a:ext cx="8143932" cy="5786478"/>
          </a:xfrm>
          <a:prstGeom prst="rect">
            <a:avLst/>
          </a:prstGeom>
          <a:noFill/>
          <a:ln w="9525">
            <a:noFill/>
            <a:miter lim="800000"/>
            <a:headEnd/>
            <a:tailEnd/>
          </a:ln>
          <a:effectLst>
            <a:glow rad="228600">
              <a:schemeClr val="accent6">
                <a:satMod val="175000"/>
                <a:alpha val="40000"/>
              </a:schemeClr>
            </a:glow>
          </a:effectLst>
          <a:scene3d>
            <a:camera prst="perspectiveBelow"/>
            <a:lightRig rig="threePt" dir="t"/>
          </a:scene3d>
          <a:sp3d>
            <a:bevelT prst="angle"/>
          </a:sp3d>
        </p:spPr>
      </p:pic>
      <p:sp>
        <p:nvSpPr>
          <p:cNvPr id="4" name="Rectangle 3"/>
          <p:cNvSpPr/>
          <p:nvPr/>
        </p:nvSpPr>
        <p:spPr>
          <a:xfrm>
            <a:off x="357158" y="6286520"/>
            <a:ext cx="8572560" cy="307777"/>
          </a:xfrm>
          <a:prstGeom prst="rect">
            <a:avLst/>
          </a:prstGeom>
          <a:solidFill>
            <a:schemeClr val="accent3">
              <a:lumMod val="95000"/>
            </a:schemeClr>
          </a:solidFill>
          <a:effectLst>
            <a:glow rad="101600">
              <a:schemeClr val="accent4">
                <a:satMod val="175000"/>
                <a:alpha val="40000"/>
              </a:schemeClr>
            </a:glow>
          </a:effectLst>
        </p:spPr>
        <p:txBody>
          <a:bodyPr wrap="square">
            <a:spAutoFit/>
          </a:bodyPr>
          <a:lstStyle/>
          <a:p>
            <a:pPr algn="ctr"/>
            <a:r>
              <a:rPr lang="en-GB"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Automating the presentation of lesson materials in a graphically cutting-edge way? How? </a:t>
            </a:r>
            <a:endPar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714348" y="214290"/>
            <a:ext cx="7786710" cy="369332"/>
          </a:xfrm>
          <a:prstGeom prst="rect">
            <a:avLst/>
          </a:prstGeom>
          <a:solidFill>
            <a:srgbClr val="00B0F0"/>
          </a:solidFill>
          <a:effectLst>
            <a:glow rad="228600">
              <a:schemeClr val="accent3">
                <a:satMod val="175000"/>
                <a:alpha val="40000"/>
              </a:schemeClr>
            </a:glow>
          </a:effectLst>
          <a:scene3d>
            <a:camera prst="orthographicFront"/>
            <a:lightRig rig="threePt" dir="t"/>
          </a:scene3d>
          <a:sp3d>
            <a:bevelT w="101600" prst="riblet"/>
          </a:sp3d>
        </p:spPr>
        <p:txBody>
          <a:bodyPr wrap="square">
            <a:spAutoFit/>
          </a:bodyPr>
          <a:lstStyle/>
          <a:p>
            <a:pPr algn="ctr"/>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Is a skilled LAMS teacher-representative materials up-loader needed?</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Date Placeholder 6"/>
          <p:cNvSpPr>
            <a:spLocks noGrp="1"/>
          </p:cNvSpPr>
          <p:nvPr>
            <p:ph type="dt" sz="half" idx="10"/>
          </p:nvPr>
        </p:nvSpPr>
        <p:spPr/>
        <p:txBody>
          <a:bodyPr/>
          <a:lstStyle/>
          <a:p>
            <a:fld id="{43BF0AE9-9590-44BC-A86B-6E0830B50970}" type="datetime8">
              <a:rPr lang="en-GB" smtClean="0"/>
              <a:t>22/06/2009 20:19</a:t>
            </a:fld>
            <a:endParaRPr lang="en-US"/>
          </a:p>
        </p:txBody>
      </p:sp>
      <p:sp>
        <p:nvSpPr>
          <p:cNvPr id="8" name="Slide Number Placeholder 7"/>
          <p:cNvSpPr>
            <a:spLocks noGrp="1"/>
          </p:cNvSpPr>
          <p:nvPr>
            <p:ph type="sldNum" sz="quarter" idx="12"/>
          </p:nvPr>
        </p:nvSpPr>
        <p:spPr/>
        <p:txBody>
          <a:bodyPr/>
          <a:lstStyle/>
          <a:p>
            <a:fld id="{E7901C4A-0B10-4D7E-8770-1BFDE522A871}" type="slidenum">
              <a:rPr lang="en-US" smtClean="0"/>
              <a:pPr/>
              <a:t>45</a:t>
            </a:fld>
            <a:endParaRPr lang="en-US"/>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21" name="Picture 1" descr="http://wiki.lamsfoundation.org/download/attachments/11862270/laasseIcon.png">
            <a:hlinkClick r:id="rId2" tooltip="laasse10"/>
          </p:cNvPr>
          <p:cNvPicPr>
            <a:picLocks noChangeAspect="1" noChangeArrowheads="1"/>
          </p:cNvPicPr>
          <p:nvPr/>
        </p:nvPicPr>
        <p:blipFill>
          <a:blip r:embed="rId3" cstate="print"/>
          <a:srcRect/>
          <a:stretch>
            <a:fillRect/>
          </a:stretch>
        </p:blipFill>
        <p:spPr bwMode="auto">
          <a:xfrm>
            <a:off x="0" y="4572008"/>
            <a:ext cx="1181100" cy="485775"/>
          </a:xfrm>
          <a:prstGeom prst="rect">
            <a:avLst/>
          </a:prstGeom>
          <a:noFill/>
        </p:spPr>
      </p:pic>
      <p:pic>
        <p:nvPicPr>
          <p:cNvPr id="21" name="Picture 20" descr="http://wiki.lamsfoundation.org/download/attachments/5570965/dacoIcon.PNG">
            <a:hlinkClick r:id="rId4" tooltip="ladaco10"/>
          </p:cNvPr>
          <p:cNvPicPr/>
          <p:nvPr/>
        </p:nvPicPr>
        <p:blipFill>
          <a:blip r:embed="rId5" cstate="print"/>
          <a:srcRect/>
          <a:stretch>
            <a:fillRect/>
          </a:stretch>
        </p:blipFill>
        <p:spPr bwMode="auto">
          <a:xfrm>
            <a:off x="0" y="1214422"/>
            <a:ext cx="1214414" cy="485775"/>
          </a:xfrm>
          <a:prstGeom prst="rect">
            <a:avLst/>
          </a:prstGeom>
          <a:noFill/>
          <a:ln w="9525">
            <a:noFill/>
            <a:miter lim="800000"/>
            <a:headEnd/>
            <a:tailEnd/>
          </a:ln>
        </p:spPr>
      </p:pic>
      <p:pic>
        <p:nvPicPr>
          <p:cNvPr id="23" name="Picture 22" descr="http://wiki.lamsfoundation.org/download/attachments/6094986/ddimIcon.png">
            <a:hlinkClick r:id="rId6" tooltip="laddim10"/>
          </p:cNvPr>
          <p:cNvPicPr/>
          <p:nvPr/>
        </p:nvPicPr>
        <p:blipFill>
          <a:blip r:embed="rId7" cstate="print"/>
          <a:srcRect/>
          <a:stretch>
            <a:fillRect/>
          </a:stretch>
        </p:blipFill>
        <p:spPr bwMode="auto">
          <a:xfrm>
            <a:off x="0" y="1714488"/>
            <a:ext cx="1186180" cy="485775"/>
          </a:xfrm>
          <a:prstGeom prst="rect">
            <a:avLst/>
          </a:prstGeom>
          <a:noFill/>
          <a:ln w="9525">
            <a:noFill/>
            <a:miter lim="800000"/>
            <a:headEnd/>
            <a:tailEnd/>
          </a:ln>
        </p:spPr>
      </p:pic>
      <p:pic>
        <p:nvPicPr>
          <p:cNvPr id="24" name="Picture 23" descr="http://wiki.lamsfoundation.org/download/attachments/2123/lafrumIcon.png">
            <a:hlinkClick r:id="rId8" tooltip="lafrum11"/>
          </p:cNvPr>
          <p:cNvPicPr/>
          <p:nvPr/>
        </p:nvPicPr>
        <p:blipFill>
          <a:blip r:embed="rId9" cstate="print"/>
          <a:srcRect/>
          <a:stretch>
            <a:fillRect/>
          </a:stretch>
        </p:blipFill>
        <p:spPr bwMode="auto">
          <a:xfrm>
            <a:off x="7924800" y="6072206"/>
            <a:ext cx="1219200" cy="428628"/>
          </a:xfrm>
          <a:prstGeom prst="rect">
            <a:avLst/>
          </a:prstGeom>
          <a:noFill/>
          <a:ln w="9525">
            <a:noFill/>
            <a:miter lim="800000"/>
            <a:headEnd/>
            <a:tailEnd/>
          </a:ln>
        </p:spPr>
      </p:pic>
      <p:pic>
        <p:nvPicPr>
          <p:cNvPr id="25" name="Picture 24" descr="http://wiki.lamsfoundation.org/download/attachments/5570713/lagmapIcon.PNG">
            <a:hlinkClick r:id="rId10" tooltip="lagmap10"/>
          </p:cNvPr>
          <p:cNvPicPr/>
          <p:nvPr/>
        </p:nvPicPr>
        <p:blipFill>
          <a:blip r:embed="rId11" cstate="print"/>
          <a:srcRect/>
          <a:stretch>
            <a:fillRect/>
          </a:stretch>
        </p:blipFill>
        <p:spPr bwMode="auto">
          <a:xfrm>
            <a:off x="0" y="2214554"/>
            <a:ext cx="1186180" cy="485775"/>
          </a:xfrm>
          <a:prstGeom prst="rect">
            <a:avLst/>
          </a:prstGeom>
          <a:noFill/>
          <a:ln w="9525">
            <a:noFill/>
            <a:miter lim="800000"/>
            <a:headEnd/>
            <a:tailEnd/>
          </a:ln>
        </p:spPr>
      </p:pic>
      <p:pic>
        <p:nvPicPr>
          <p:cNvPr id="26" name="Picture 25" descr="http://wiki.lamsfoundation.org/download/attachments/8946056/laimagIcon.png">
            <a:hlinkClick r:id="rId12" tooltip="laimag10"/>
          </p:cNvPr>
          <p:cNvPicPr/>
          <p:nvPr/>
        </p:nvPicPr>
        <p:blipFill>
          <a:blip r:embed="rId13" cstate="print"/>
          <a:srcRect/>
          <a:stretch>
            <a:fillRect/>
          </a:stretch>
        </p:blipFill>
        <p:spPr bwMode="auto">
          <a:xfrm>
            <a:off x="0" y="5572140"/>
            <a:ext cx="1210945" cy="518795"/>
          </a:xfrm>
          <a:prstGeom prst="rect">
            <a:avLst/>
          </a:prstGeom>
          <a:noFill/>
          <a:ln w="9525">
            <a:noFill/>
            <a:miter lim="800000"/>
            <a:headEnd/>
            <a:tailEnd/>
          </a:ln>
        </p:spPr>
      </p:pic>
      <p:pic>
        <p:nvPicPr>
          <p:cNvPr id="27" name="Picture 26" descr="http://wiki.lamsfoundation.org/download/attachments/11862777/lamindIcon.png">
            <a:hlinkClick r:id="rId14" tooltip="lamind10"/>
          </p:cNvPr>
          <p:cNvPicPr/>
          <p:nvPr/>
        </p:nvPicPr>
        <p:blipFill>
          <a:blip r:embed="rId15" cstate="print"/>
          <a:srcRect/>
          <a:stretch>
            <a:fillRect/>
          </a:stretch>
        </p:blipFill>
        <p:spPr bwMode="auto">
          <a:xfrm>
            <a:off x="0" y="4071942"/>
            <a:ext cx="1186180" cy="494031"/>
          </a:xfrm>
          <a:prstGeom prst="rect">
            <a:avLst/>
          </a:prstGeom>
          <a:noFill/>
          <a:ln w="9525">
            <a:noFill/>
            <a:miter lim="800000"/>
            <a:headEnd/>
            <a:tailEnd/>
          </a:ln>
        </p:spPr>
      </p:pic>
      <p:pic>
        <p:nvPicPr>
          <p:cNvPr id="28" name="Picture 27" descr="http://wiki.lamsfoundation.org/download/attachments/2124/lamcIcon.png">
            <a:hlinkClick r:id="rId16" tooltip="lamc11"/>
          </p:cNvPr>
          <p:cNvPicPr/>
          <p:nvPr/>
        </p:nvPicPr>
        <p:blipFill>
          <a:blip r:embed="rId17" cstate="print"/>
          <a:srcRect/>
          <a:stretch>
            <a:fillRect/>
          </a:stretch>
        </p:blipFill>
        <p:spPr bwMode="auto">
          <a:xfrm>
            <a:off x="7924800" y="4071943"/>
            <a:ext cx="1219200" cy="428628"/>
          </a:xfrm>
          <a:prstGeom prst="rect">
            <a:avLst/>
          </a:prstGeom>
          <a:noFill/>
          <a:ln w="9525">
            <a:noFill/>
            <a:miter lim="800000"/>
            <a:headEnd/>
            <a:tailEnd/>
          </a:ln>
        </p:spPr>
      </p:pic>
      <p:pic>
        <p:nvPicPr>
          <p:cNvPr id="29" name="Picture 28" descr="http://wiki.lamsfoundation.org/download/attachments/2130/ntbkIcon.png">
            <a:hlinkClick r:id="rId18" tooltip="lantbk11"/>
          </p:cNvPr>
          <p:cNvPicPr/>
          <p:nvPr/>
        </p:nvPicPr>
        <p:blipFill>
          <a:blip r:embed="rId19" cstate="print"/>
          <a:srcRect/>
          <a:stretch>
            <a:fillRect/>
          </a:stretch>
        </p:blipFill>
        <p:spPr bwMode="auto">
          <a:xfrm>
            <a:off x="7924800" y="4929199"/>
            <a:ext cx="1219200" cy="428628"/>
          </a:xfrm>
          <a:prstGeom prst="rect">
            <a:avLst/>
          </a:prstGeom>
          <a:noFill/>
          <a:ln w="9525">
            <a:noFill/>
            <a:miter lim="800000"/>
            <a:headEnd/>
            <a:tailEnd/>
          </a:ln>
        </p:spPr>
      </p:pic>
      <p:pic>
        <p:nvPicPr>
          <p:cNvPr id="30" name="Picture 29" descr="http://wiki.lamsfoundation.org/download/attachments/2112/lanbIcon.png">
            <a:hlinkClick r:id="rId20" tooltip="lanb11"/>
          </p:cNvPr>
          <p:cNvPicPr/>
          <p:nvPr/>
        </p:nvPicPr>
        <p:blipFill>
          <a:blip r:embed="rId21" cstate="print"/>
          <a:srcRect/>
          <a:stretch>
            <a:fillRect/>
          </a:stretch>
        </p:blipFill>
        <p:spPr bwMode="auto">
          <a:xfrm>
            <a:off x="7924800" y="3071810"/>
            <a:ext cx="1219200" cy="571504"/>
          </a:xfrm>
          <a:prstGeom prst="rect">
            <a:avLst/>
          </a:prstGeom>
          <a:noFill/>
          <a:ln w="9525">
            <a:noFill/>
            <a:miter lim="800000"/>
            <a:headEnd/>
            <a:tailEnd/>
          </a:ln>
        </p:spPr>
      </p:pic>
      <p:pic>
        <p:nvPicPr>
          <p:cNvPr id="31" name="Picture 30" descr="http://wiki.lamsfoundation.org/download/attachments/8945735/lapixlIcon.png">
            <a:hlinkClick r:id="rId22" tooltip="lapixl10"/>
          </p:cNvPr>
          <p:cNvPicPr/>
          <p:nvPr/>
        </p:nvPicPr>
        <p:blipFill>
          <a:blip r:embed="rId23" cstate="print"/>
          <a:srcRect/>
          <a:stretch>
            <a:fillRect/>
          </a:stretch>
        </p:blipFill>
        <p:spPr bwMode="auto">
          <a:xfrm>
            <a:off x="0" y="2643182"/>
            <a:ext cx="1194435" cy="494031"/>
          </a:xfrm>
          <a:prstGeom prst="rect">
            <a:avLst/>
          </a:prstGeom>
          <a:noFill/>
          <a:ln w="9525">
            <a:noFill/>
            <a:miter lim="800000"/>
            <a:headEnd/>
            <a:tailEnd/>
          </a:ln>
        </p:spPr>
      </p:pic>
      <p:pic>
        <p:nvPicPr>
          <p:cNvPr id="32" name="Picture 31" descr="http://wiki.lamsfoundation.org/download/attachments/2125/laqaIcon.png">
            <a:hlinkClick r:id="rId24" tooltip="laqa11"/>
          </p:cNvPr>
          <p:cNvPicPr/>
          <p:nvPr/>
        </p:nvPicPr>
        <p:blipFill>
          <a:blip r:embed="rId25" cstate="print"/>
          <a:srcRect/>
          <a:stretch>
            <a:fillRect/>
          </a:stretch>
        </p:blipFill>
        <p:spPr bwMode="auto">
          <a:xfrm>
            <a:off x="7924800" y="3643315"/>
            <a:ext cx="1219200" cy="500066"/>
          </a:xfrm>
          <a:prstGeom prst="rect">
            <a:avLst/>
          </a:prstGeom>
          <a:noFill/>
          <a:ln w="9525">
            <a:noFill/>
            <a:miter lim="800000"/>
            <a:headEnd/>
            <a:tailEnd/>
          </a:ln>
        </p:spPr>
      </p:pic>
      <p:pic>
        <p:nvPicPr>
          <p:cNvPr id="33" name="Picture 32" descr="http://wiki.lamsfoundation.org/download/attachments/1015846/lascrbIcon.png">
            <a:hlinkClick r:id="rId26" tooltip="lascrb11"/>
          </p:cNvPr>
          <p:cNvPicPr/>
          <p:nvPr/>
        </p:nvPicPr>
        <p:blipFill>
          <a:blip r:embed="rId27" cstate="print"/>
          <a:srcRect/>
          <a:stretch>
            <a:fillRect/>
          </a:stretch>
        </p:blipFill>
        <p:spPr bwMode="auto">
          <a:xfrm>
            <a:off x="7941310" y="357167"/>
            <a:ext cx="1202690" cy="428628"/>
          </a:xfrm>
          <a:prstGeom prst="rect">
            <a:avLst/>
          </a:prstGeom>
          <a:noFill/>
          <a:ln w="9525">
            <a:noFill/>
            <a:miter lim="800000"/>
            <a:headEnd/>
            <a:tailEnd/>
          </a:ln>
        </p:spPr>
      </p:pic>
      <p:pic>
        <p:nvPicPr>
          <p:cNvPr id="34" name="Picture 33" descr="http://wiki.lamsfoundation.org/download/attachments/2128/larsrcIcon.png">
            <a:hlinkClick r:id="rId28" tooltip="larsrc11"/>
          </p:cNvPr>
          <p:cNvPicPr/>
          <p:nvPr/>
        </p:nvPicPr>
        <p:blipFill>
          <a:blip r:embed="rId29" cstate="print"/>
          <a:srcRect/>
          <a:stretch>
            <a:fillRect/>
          </a:stretch>
        </p:blipFill>
        <p:spPr bwMode="auto">
          <a:xfrm>
            <a:off x="7924800" y="5286388"/>
            <a:ext cx="1219200" cy="527051"/>
          </a:xfrm>
          <a:prstGeom prst="rect">
            <a:avLst/>
          </a:prstGeom>
          <a:noFill/>
          <a:ln w="9525">
            <a:noFill/>
            <a:miter lim="800000"/>
            <a:headEnd/>
            <a:tailEnd/>
          </a:ln>
        </p:spPr>
      </p:pic>
      <p:pic>
        <p:nvPicPr>
          <p:cNvPr id="35" name="Picture 34" descr="http://wiki.lamsfoundation.org/download/attachments/5570715/lasprdIcon.png">
            <a:hlinkClick r:id="rId30" tooltip="lasprd10"/>
          </p:cNvPr>
          <p:cNvPicPr/>
          <p:nvPr/>
        </p:nvPicPr>
        <p:blipFill>
          <a:blip r:embed="rId31" cstate="print"/>
          <a:srcRect/>
          <a:stretch>
            <a:fillRect/>
          </a:stretch>
        </p:blipFill>
        <p:spPr bwMode="auto">
          <a:xfrm>
            <a:off x="0" y="5072074"/>
            <a:ext cx="1186180" cy="485775"/>
          </a:xfrm>
          <a:prstGeom prst="rect">
            <a:avLst/>
          </a:prstGeom>
          <a:noFill/>
          <a:ln w="9525">
            <a:noFill/>
            <a:miter lim="800000"/>
            <a:headEnd/>
            <a:tailEnd/>
          </a:ln>
        </p:spPr>
      </p:pic>
      <p:pic>
        <p:nvPicPr>
          <p:cNvPr id="36" name="Picture 35" descr="http://wiki.lamsfoundation.org/download/attachments/2126/lasbmtIcon.png">
            <a:hlinkClick r:id="rId32" tooltip="lasbmt11"/>
          </p:cNvPr>
          <p:cNvPicPr/>
          <p:nvPr/>
        </p:nvPicPr>
        <p:blipFill>
          <a:blip r:embed="rId33" cstate="print"/>
          <a:srcRect/>
          <a:stretch>
            <a:fillRect/>
          </a:stretch>
        </p:blipFill>
        <p:spPr bwMode="auto">
          <a:xfrm>
            <a:off x="7957820" y="5786455"/>
            <a:ext cx="1186180" cy="357190"/>
          </a:xfrm>
          <a:prstGeom prst="rect">
            <a:avLst/>
          </a:prstGeom>
          <a:noFill/>
          <a:ln w="9525">
            <a:noFill/>
            <a:miter lim="800000"/>
            <a:headEnd/>
            <a:tailEnd/>
          </a:ln>
        </p:spPr>
      </p:pic>
      <p:pic>
        <p:nvPicPr>
          <p:cNvPr id="37" name="Picture 36" descr="http://wiki.lamsfoundation.org/download/attachments/2294/lasurvIcon.png">
            <a:hlinkClick r:id="rId34" tooltip="lasurv11"/>
          </p:cNvPr>
          <p:cNvPicPr/>
          <p:nvPr/>
        </p:nvPicPr>
        <p:blipFill>
          <a:blip r:embed="rId35" cstate="print"/>
          <a:srcRect/>
          <a:stretch>
            <a:fillRect/>
          </a:stretch>
        </p:blipFill>
        <p:spPr bwMode="auto">
          <a:xfrm>
            <a:off x="7924800" y="785795"/>
            <a:ext cx="1219200" cy="357190"/>
          </a:xfrm>
          <a:prstGeom prst="rect">
            <a:avLst/>
          </a:prstGeom>
          <a:noFill/>
          <a:ln w="9525">
            <a:noFill/>
            <a:miter lim="800000"/>
            <a:headEnd/>
            <a:tailEnd/>
          </a:ln>
        </p:spPr>
      </p:pic>
      <p:pic>
        <p:nvPicPr>
          <p:cNvPr id="38" name="Picture 37" descr="http://wiki.lamsfoundation.org/download/attachments/5079333/lataskIcon.png">
            <a:hlinkClick r:id="rId36" tooltip="latask10"/>
          </p:cNvPr>
          <p:cNvPicPr/>
          <p:nvPr/>
        </p:nvPicPr>
        <p:blipFill>
          <a:blip r:embed="rId37" cstate="print"/>
          <a:srcRect/>
          <a:stretch>
            <a:fillRect/>
          </a:stretch>
        </p:blipFill>
        <p:spPr bwMode="auto">
          <a:xfrm>
            <a:off x="7957820" y="4500570"/>
            <a:ext cx="1186180" cy="485775"/>
          </a:xfrm>
          <a:prstGeom prst="rect">
            <a:avLst/>
          </a:prstGeom>
          <a:noFill/>
          <a:ln w="9525">
            <a:noFill/>
            <a:miter lim="800000"/>
            <a:headEnd/>
            <a:tailEnd/>
          </a:ln>
        </p:spPr>
      </p:pic>
      <p:pic>
        <p:nvPicPr>
          <p:cNvPr id="39" name="Picture 38" descr="http://wiki.lamsfoundation.org/download/attachments/9928708/lavidrIcon.png">
            <a:hlinkClick r:id="rId38" tooltip="lavidr10"/>
          </p:cNvPr>
          <p:cNvPicPr/>
          <p:nvPr/>
        </p:nvPicPr>
        <p:blipFill>
          <a:blip r:embed="rId39" cstate="print"/>
          <a:srcRect/>
          <a:stretch>
            <a:fillRect/>
          </a:stretch>
        </p:blipFill>
        <p:spPr bwMode="auto">
          <a:xfrm>
            <a:off x="0" y="3643314"/>
            <a:ext cx="1186180" cy="494031"/>
          </a:xfrm>
          <a:prstGeom prst="rect">
            <a:avLst/>
          </a:prstGeom>
          <a:noFill/>
          <a:ln w="9525">
            <a:noFill/>
            <a:miter lim="800000"/>
            <a:headEnd/>
            <a:tailEnd/>
          </a:ln>
        </p:spPr>
      </p:pic>
      <p:pic>
        <p:nvPicPr>
          <p:cNvPr id="40" name="Picture 39" descr="http://wiki.lamsfoundation.org/download/attachments/2129/lavoteIcon.png">
            <a:hlinkClick r:id="rId40" tooltip="lavote11"/>
          </p:cNvPr>
          <p:cNvPicPr/>
          <p:nvPr/>
        </p:nvPicPr>
        <p:blipFill>
          <a:blip r:embed="rId41" cstate="print"/>
          <a:srcRect/>
          <a:stretch>
            <a:fillRect/>
          </a:stretch>
        </p:blipFill>
        <p:spPr bwMode="auto">
          <a:xfrm>
            <a:off x="7924800" y="2285993"/>
            <a:ext cx="1219200" cy="428628"/>
          </a:xfrm>
          <a:prstGeom prst="rect">
            <a:avLst/>
          </a:prstGeom>
          <a:noFill/>
          <a:ln w="9525">
            <a:noFill/>
            <a:miter lim="800000"/>
            <a:headEnd/>
            <a:tailEnd/>
          </a:ln>
        </p:spPr>
      </p:pic>
      <p:pic>
        <p:nvPicPr>
          <p:cNvPr id="41" name="Picture 40" descr="http://wiki.lamsfoundation.org/download/attachments/6750276/lawikiIcon.png">
            <a:hlinkClick r:id="rId42" tooltip="lawiki10"/>
          </p:cNvPr>
          <p:cNvPicPr/>
          <p:nvPr/>
        </p:nvPicPr>
        <p:blipFill>
          <a:blip r:embed="rId43" cstate="print"/>
          <a:srcRect/>
          <a:stretch>
            <a:fillRect/>
          </a:stretch>
        </p:blipFill>
        <p:spPr bwMode="auto">
          <a:xfrm>
            <a:off x="0" y="3143248"/>
            <a:ext cx="1186180" cy="477520"/>
          </a:xfrm>
          <a:prstGeom prst="rect">
            <a:avLst/>
          </a:prstGeom>
          <a:noFill/>
          <a:ln w="9525">
            <a:noFill/>
            <a:miter lim="800000"/>
            <a:headEnd/>
            <a:tailEnd/>
          </a:ln>
        </p:spPr>
      </p:pic>
      <p:pic>
        <p:nvPicPr>
          <p:cNvPr id="42" name="Picture 41" descr="http://wiki.lamsfoundation.org/download/attachments/2281/stop_gate.PNG">
            <a:hlinkClick r:id="rId44" tooltip="lagat11"/>
          </p:cNvPr>
          <p:cNvPicPr/>
          <p:nvPr/>
        </p:nvPicPr>
        <p:blipFill>
          <a:blip r:embed="rId45" cstate="print"/>
          <a:srcRect/>
          <a:stretch>
            <a:fillRect/>
          </a:stretch>
        </p:blipFill>
        <p:spPr bwMode="auto">
          <a:xfrm>
            <a:off x="8001024" y="1142984"/>
            <a:ext cx="1142976" cy="313055"/>
          </a:xfrm>
          <a:prstGeom prst="rect">
            <a:avLst/>
          </a:prstGeom>
          <a:noFill/>
          <a:ln w="9525">
            <a:noFill/>
            <a:miter lim="800000"/>
            <a:headEnd/>
            <a:tailEnd/>
          </a:ln>
        </p:spPr>
      </p:pic>
      <p:pic>
        <p:nvPicPr>
          <p:cNvPr id="43" name="Picture 42" descr="http://wiki.lamsfoundation.org/download/attachments/2294090/branch_icon.PNG">
            <a:hlinkClick r:id="rId46" tooltip="labranch21"/>
          </p:cNvPr>
          <p:cNvPicPr/>
          <p:nvPr/>
        </p:nvPicPr>
        <p:blipFill>
          <a:blip r:embed="rId47" cstate="print"/>
          <a:srcRect/>
          <a:stretch>
            <a:fillRect/>
          </a:stretch>
        </p:blipFill>
        <p:spPr bwMode="auto">
          <a:xfrm>
            <a:off x="7941310" y="2643183"/>
            <a:ext cx="1202690" cy="428628"/>
          </a:xfrm>
          <a:prstGeom prst="rect">
            <a:avLst/>
          </a:prstGeom>
          <a:noFill/>
          <a:ln w="9525">
            <a:noFill/>
            <a:miter lim="800000"/>
            <a:headEnd/>
            <a:tailEnd/>
          </a:ln>
        </p:spPr>
      </p:pic>
      <p:pic>
        <p:nvPicPr>
          <p:cNvPr id="44" name="Picture 43" descr="http://wiki.lamsfoundation.org/download/attachments/2285/grouping_icon.PNG">
            <a:hlinkClick r:id="rId48" tooltip="lagrp11"/>
          </p:cNvPr>
          <p:cNvPicPr/>
          <p:nvPr/>
        </p:nvPicPr>
        <p:blipFill>
          <a:blip r:embed="rId49" cstate="print"/>
          <a:srcRect/>
          <a:stretch>
            <a:fillRect/>
          </a:stretch>
        </p:blipFill>
        <p:spPr bwMode="auto">
          <a:xfrm>
            <a:off x="7957820" y="1"/>
            <a:ext cx="1186180" cy="357166"/>
          </a:xfrm>
          <a:prstGeom prst="rect">
            <a:avLst/>
          </a:prstGeom>
          <a:noFill/>
          <a:ln w="9525">
            <a:noFill/>
            <a:miter lim="800000"/>
            <a:headEnd/>
            <a:tailEnd/>
          </a:ln>
        </p:spPr>
      </p:pic>
      <p:pic>
        <p:nvPicPr>
          <p:cNvPr id="45" name="Picture 44" descr="http://wiki.lamsfoundation.org/download/attachments/2294184/optIcon.PNG">
            <a:hlinkClick r:id="rId50" tooltip="optionals"/>
          </p:cNvPr>
          <p:cNvPicPr/>
          <p:nvPr/>
        </p:nvPicPr>
        <p:blipFill>
          <a:blip r:embed="rId51" cstate="print"/>
          <a:srcRect/>
          <a:stretch>
            <a:fillRect/>
          </a:stretch>
        </p:blipFill>
        <p:spPr bwMode="auto">
          <a:xfrm>
            <a:off x="7929586" y="1428737"/>
            <a:ext cx="1214414" cy="857256"/>
          </a:xfrm>
          <a:prstGeom prst="rect">
            <a:avLst/>
          </a:prstGeom>
          <a:noFill/>
          <a:ln w="9525">
            <a:noFill/>
            <a:miter lim="800000"/>
            <a:headEnd/>
            <a:tailEnd/>
          </a:ln>
        </p:spPr>
      </p:pic>
      <p:pic>
        <p:nvPicPr>
          <p:cNvPr id="46" name="Picture 45" descr="http://wiki.lamsfoundation.org/download/attachments/11862836/supportIcon.png">
            <a:hlinkClick r:id="rId52" tooltip="&quot;Support Activities&quot;"/>
          </p:cNvPr>
          <p:cNvPicPr/>
          <p:nvPr/>
        </p:nvPicPr>
        <p:blipFill>
          <a:blip r:embed="rId53" cstate="print"/>
          <a:srcRect/>
          <a:stretch>
            <a:fillRect/>
          </a:stretch>
        </p:blipFill>
        <p:spPr bwMode="auto">
          <a:xfrm>
            <a:off x="0" y="0"/>
            <a:ext cx="1214414" cy="1285860"/>
          </a:xfrm>
          <a:prstGeom prst="rect">
            <a:avLst/>
          </a:prstGeom>
          <a:noFill/>
          <a:ln w="9525">
            <a:noFill/>
            <a:miter lim="800000"/>
            <a:headEnd/>
            <a:tailEnd/>
          </a:ln>
        </p:spPr>
      </p:pic>
      <p:pic>
        <p:nvPicPr>
          <p:cNvPr id="47" name="Picture 46" descr="http://wiki.lamsfoundation.org/download/attachments/11862764/courseGradebookBut.png">
            <a:hlinkClick r:id="rId54" tooltip="Gradebook"/>
          </p:cNvPr>
          <p:cNvPicPr/>
          <p:nvPr/>
        </p:nvPicPr>
        <p:blipFill>
          <a:blip r:embed="rId55" cstate="print"/>
          <a:srcRect/>
          <a:stretch>
            <a:fillRect/>
          </a:stretch>
        </p:blipFill>
        <p:spPr bwMode="auto">
          <a:xfrm>
            <a:off x="1" y="6072206"/>
            <a:ext cx="1214413" cy="785794"/>
          </a:xfrm>
          <a:prstGeom prst="rect">
            <a:avLst/>
          </a:prstGeom>
          <a:noFill/>
          <a:ln w="9525">
            <a:noFill/>
            <a:miter lim="800000"/>
            <a:headEnd/>
            <a:tailEnd/>
          </a:ln>
        </p:spPr>
      </p:pic>
      <p:sp>
        <p:nvSpPr>
          <p:cNvPr id="50" name="Rectangle 49"/>
          <p:cNvSpPr/>
          <p:nvPr/>
        </p:nvSpPr>
        <p:spPr>
          <a:xfrm>
            <a:off x="2214546" y="4286256"/>
            <a:ext cx="4572000" cy="276999"/>
          </a:xfrm>
          <a:prstGeom prst="rect">
            <a:avLst/>
          </a:prstGeom>
          <a:solidFill>
            <a:schemeClr val="accent3">
              <a:lumMod val="95000"/>
            </a:schemeClr>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Conditions and branching based on Tool's text output </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1" name="Rectangle 50"/>
          <p:cNvSpPr/>
          <p:nvPr/>
        </p:nvSpPr>
        <p:spPr>
          <a:xfrm>
            <a:off x="2071670" y="6143644"/>
            <a:ext cx="4143404" cy="276999"/>
          </a:xfrm>
          <a:prstGeom prst="rect">
            <a:avLst/>
          </a:prstGeom>
          <a:solidFill>
            <a:schemeClr val="accent3">
              <a:lumMod val="9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Automatic notification emails when events occur </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2" name="Rectangle 51"/>
          <p:cNvSpPr/>
          <p:nvPr/>
        </p:nvSpPr>
        <p:spPr>
          <a:xfrm>
            <a:off x="2500298" y="3929066"/>
            <a:ext cx="2699778" cy="276999"/>
          </a:xfrm>
          <a:prstGeom prst="rect">
            <a:avLst/>
          </a:prstGeom>
          <a:solidFill>
            <a:schemeClr val="accent3">
              <a:lumMod val="95000"/>
            </a:schemeClr>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simplified </a:t>
            </a: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6" action="ppaction://hlinkfile" tooltip="Add Lesson Wizard"/>
              </a:rPr>
              <a:t>"adding lesson wizard</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3" name="Rectangle 52"/>
          <p:cNvSpPr/>
          <p:nvPr/>
        </p:nvSpPr>
        <p:spPr>
          <a:xfrm>
            <a:off x="2000232" y="5500702"/>
            <a:ext cx="4857784" cy="461665"/>
          </a:xfrm>
          <a:prstGeom prst="rect">
            <a:avLst/>
          </a:prstGeom>
          <a:solidFill>
            <a:schemeClr val="accent3">
              <a:lumMod val="9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Instant Messaging in LAMS allows learners to exchange live text messages with each other during the running of a Lesson</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 name="Rectangle 53"/>
          <p:cNvSpPr/>
          <p:nvPr/>
        </p:nvSpPr>
        <p:spPr>
          <a:xfrm>
            <a:off x="2214546" y="4714884"/>
            <a:ext cx="4572032" cy="276999"/>
          </a:xfrm>
          <a:prstGeom prst="rect">
            <a:avLst/>
          </a:prstGeom>
          <a:solidFill>
            <a:schemeClr val="accent3">
              <a:lumMod val="9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Graphs and charts to monitor learner's time in activities </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Rectangle 54"/>
          <p:cNvSpPr/>
          <p:nvPr/>
        </p:nvSpPr>
        <p:spPr>
          <a:xfrm>
            <a:off x="2214546" y="5072074"/>
            <a:ext cx="2720617" cy="276999"/>
          </a:xfrm>
          <a:prstGeom prst="rect">
            <a:avLst/>
          </a:prstGeom>
          <a:solidFill>
            <a:schemeClr val="accent3">
              <a:lumMod val="95000"/>
            </a:schemeClr>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Skype </a:t>
            </a:r>
            <a:r>
              <a:rPr lang="en-US" sz="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Plugin</a:t>
            </a: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a:t>
            </a:r>
            <a:r>
              <a:rPr lang="en-US" sz="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FCKEditor</a:t>
            </a: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in LAMS </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Rectangle 55"/>
          <p:cNvSpPr/>
          <p:nvPr/>
        </p:nvSpPr>
        <p:spPr>
          <a:xfrm>
            <a:off x="5572132" y="3929066"/>
            <a:ext cx="832279" cy="276999"/>
          </a:xfrm>
          <a:prstGeom prst="rect">
            <a:avLst/>
          </a:prstGeom>
          <a:solidFill>
            <a:schemeClr val="accent3">
              <a:lumMod val="95000"/>
            </a:schemeClr>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Presence</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7" name="Rectangle 56"/>
          <p:cNvSpPr/>
          <p:nvPr/>
        </p:nvSpPr>
        <p:spPr>
          <a:xfrm>
            <a:off x="2714612" y="3571876"/>
            <a:ext cx="3643338" cy="276999"/>
          </a:xfrm>
          <a:prstGeom prst="rect">
            <a:avLst/>
          </a:prstGeom>
          <a:solidFill>
            <a:schemeClr val="accent3">
              <a:lumMod val="95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Learning Objectives (Competence) editor </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8" name="Right Brace 57"/>
          <p:cNvSpPr/>
          <p:nvPr/>
        </p:nvSpPr>
        <p:spPr>
          <a:xfrm>
            <a:off x="1285852" y="285728"/>
            <a:ext cx="714380" cy="6215106"/>
          </a:xfrm>
          <a:prstGeom prst="rightBrace">
            <a:avLst>
              <a:gd name="adj1" fmla="val 8333"/>
              <a:gd name="adj2" fmla="val 12965"/>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2000232" y="857232"/>
            <a:ext cx="2143140" cy="461665"/>
          </a:xfrm>
          <a:prstGeom prst="rect">
            <a:avLst/>
          </a:prstGeom>
          <a:solidFill>
            <a:srgbClr val="92D050"/>
          </a:solidFill>
          <a:effectLst>
            <a:glow rad="101600">
              <a:schemeClr val="accent1">
                <a:satMod val="175000"/>
                <a:alpha val="40000"/>
              </a:schemeClr>
            </a:glow>
          </a:effectLst>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New tools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 name="Left Brace 59"/>
          <p:cNvSpPr/>
          <p:nvPr/>
        </p:nvSpPr>
        <p:spPr>
          <a:xfrm>
            <a:off x="6929454" y="357166"/>
            <a:ext cx="714380" cy="6215106"/>
          </a:xfrm>
          <a:prstGeom prst="leftBrace">
            <a:avLst>
              <a:gd name="adj1" fmla="val 8333"/>
              <a:gd name="adj2" fmla="val 1093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4500562" y="857232"/>
            <a:ext cx="2357454" cy="461665"/>
          </a:xfrm>
          <a:prstGeom prst="rect">
            <a:avLst/>
          </a:prstGeom>
          <a:solidFill>
            <a:schemeClr val="accent1">
              <a:lumMod val="75000"/>
            </a:schemeClr>
          </a:solidFill>
        </p:spPr>
        <p:txBody>
          <a:bodyPr wrap="square" rtlCol="0">
            <a:spAutoFit/>
          </a:bodyPr>
          <a:lstStyle/>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Existing tools</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4" name="TextBox 63"/>
          <p:cNvSpPr txBox="1"/>
          <p:nvPr/>
        </p:nvSpPr>
        <p:spPr>
          <a:xfrm>
            <a:off x="3428992" y="2643182"/>
            <a:ext cx="2357454" cy="830997"/>
          </a:xfrm>
          <a:prstGeom prst="rect">
            <a:avLst/>
          </a:prstGeom>
          <a:solidFill>
            <a:schemeClr val="accent6">
              <a:lumMod val="20000"/>
              <a:lumOff val="8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Other new features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1138" name="Picture 2" descr="http://wiki.lamsfoundation.org/download/attachments/2127/lachatIcon.png"/>
          <p:cNvPicPr>
            <a:picLocks noChangeAspect="1" noChangeArrowheads="1"/>
          </p:cNvPicPr>
          <p:nvPr/>
        </p:nvPicPr>
        <p:blipFill>
          <a:blip r:embed="rId57" cstate="print"/>
          <a:srcRect/>
          <a:stretch>
            <a:fillRect/>
          </a:stretch>
        </p:blipFill>
        <p:spPr bwMode="auto">
          <a:xfrm>
            <a:off x="7924800" y="6429372"/>
            <a:ext cx="1219200" cy="428628"/>
          </a:xfrm>
          <a:prstGeom prst="rect">
            <a:avLst/>
          </a:prstGeom>
          <a:noFill/>
        </p:spPr>
      </p:pic>
      <p:sp>
        <p:nvSpPr>
          <p:cNvPr id="48" name="Rectangle 47"/>
          <p:cNvSpPr/>
          <p:nvPr/>
        </p:nvSpPr>
        <p:spPr>
          <a:xfrm>
            <a:off x="2928926" y="214290"/>
            <a:ext cx="2928958" cy="246221"/>
          </a:xfrm>
          <a:prstGeom prst="rect">
            <a:avLst/>
          </a:prstGeom>
        </p:spPr>
        <p:txBody>
          <a:bodyPr wrap="square">
            <a:spAutoFit/>
          </a:bodyPr>
          <a:lstStyle/>
          <a:p>
            <a:r>
              <a:rPr lang="en-US" sz="1000" b="1" dirty="0" smtClean="0">
                <a:solidFill>
                  <a:srgbClr val="000000"/>
                </a:solidFill>
                <a:cs typeface="Arial" charset="0"/>
              </a:rPr>
              <a:t>heavily based on </a:t>
            </a:r>
            <a:r>
              <a:rPr lang="en-US" sz="1000" dirty="0" smtClean="0">
                <a:solidFill>
                  <a:srgbClr val="000000"/>
                </a:solidFill>
                <a:cs typeface="Arial" charset="0"/>
                <a:hlinkClick r:id="rId58"/>
              </a:rPr>
              <a:t>IMS Learning Design</a:t>
            </a:r>
            <a:r>
              <a:rPr lang="en-US" sz="1000" dirty="0" smtClean="0">
                <a:solidFill>
                  <a:srgbClr val="000000"/>
                </a:solidFill>
                <a:cs typeface="Arial" charset="0"/>
              </a:rPr>
              <a:t> </a:t>
            </a:r>
            <a:r>
              <a:rPr lang="en-US" sz="1000" dirty="0" smtClean="0">
                <a:solidFill>
                  <a:srgbClr val="000000"/>
                </a:solidFill>
                <a:cs typeface="Arial" charset="0"/>
                <a:hlinkClick r:id="rId59"/>
              </a:rPr>
              <a:t>EML</a:t>
            </a:r>
            <a:endParaRPr lang="en-US" sz="1000" dirty="0"/>
          </a:p>
        </p:txBody>
      </p:sp>
      <p:sp>
        <p:nvSpPr>
          <p:cNvPr id="62" name="Date Placeholder 61"/>
          <p:cNvSpPr>
            <a:spLocks noGrp="1"/>
          </p:cNvSpPr>
          <p:nvPr>
            <p:ph type="dt" sz="half" idx="10"/>
          </p:nvPr>
        </p:nvSpPr>
        <p:spPr/>
        <p:txBody>
          <a:bodyPr/>
          <a:lstStyle/>
          <a:p>
            <a:fld id="{19027381-A5AE-4DEE-B9D8-DA0123AF8D40}" type="datetime8">
              <a:rPr lang="en-GB" smtClean="0"/>
              <a:t>22/06/2009 20:19</a:t>
            </a:fld>
            <a:endParaRPr lang="en-US"/>
          </a:p>
        </p:txBody>
      </p:sp>
      <p:sp>
        <p:nvSpPr>
          <p:cNvPr id="63" name="Slide Number Placeholder 62"/>
          <p:cNvSpPr>
            <a:spLocks noGrp="1"/>
          </p:cNvSpPr>
          <p:nvPr>
            <p:ph type="sldNum" sz="quarter" idx="12"/>
          </p:nvPr>
        </p:nvSpPr>
        <p:spPr/>
        <p:txBody>
          <a:bodyPr/>
          <a:lstStyle/>
          <a:p>
            <a:fld id="{E7901C4A-0B10-4D7E-8770-1BFDE522A871}" type="slidenum">
              <a:rPr lang="en-US" smtClean="0"/>
              <a:pPr/>
              <a:t>46</a:t>
            </a:fld>
            <a:endParaRPr lang="en-US"/>
          </a:p>
        </p:txBody>
      </p:sp>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214290"/>
            <a:ext cx="4857784" cy="369332"/>
          </a:xfrm>
          <a:prstGeom prst="rect">
            <a:avLst/>
          </a:prstGeom>
          <a:solidFill>
            <a:schemeClr val="accent3">
              <a:lumMod val="75000"/>
            </a:schemeClr>
          </a:solidFill>
          <a:effectLst>
            <a:glow rad="101600">
              <a:schemeClr val="accent4">
                <a:satMod val="175000"/>
                <a:alpha val="40000"/>
              </a:schemeClr>
            </a:glow>
          </a:effectLst>
          <a:scene3d>
            <a:camera prst="perspectiveBelow"/>
            <a:lightRig rig="threePt" dir="t"/>
          </a:scene3d>
        </p:spPr>
        <p:txBody>
          <a:bodyPr wrap="square">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LAMS 2.3    </a:t>
            </a:r>
          </a:p>
        </p:txBody>
      </p:sp>
      <p:pic>
        <p:nvPicPr>
          <p:cNvPr id="8" name="Picture 7" descr="http://wiki.lamsfoundation.org/download/attachments/11862836/supportIcon.png">
            <a:hlinkClick r:id="rId3" tooltip="&quot;Support Activities&quot;"/>
          </p:cNvPr>
          <p:cNvPicPr/>
          <p:nvPr/>
        </p:nvPicPr>
        <p:blipFill>
          <a:blip r:embed="rId4" cstate="print"/>
          <a:srcRect/>
          <a:stretch>
            <a:fillRect/>
          </a:stretch>
        </p:blipFill>
        <p:spPr bwMode="auto">
          <a:xfrm>
            <a:off x="142844" y="1000108"/>
            <a:ext cx="1214414" cy="1500198"/>
          </a:xfrm>
          <a:prstGeom prst="rect">
            <a:avLst/>
          </a:prstGeom>
          <a:noFill/>
          <a:ln w="9525">
            <a:noFill/>
            <a:miter lim="800000"/>
            <a:headEnd/>
            <a:tailEnd/>
          </a:ln>
        </p:spPr>
      </p:pic>
      <p:pic>
        <p:nvPicPr>
          <p:cNvPr id="9" name="Picture 8" descr="http://wiki.lamsfoundation.org/download/attachments/5570965/dacoIcon.PNG">
            <a:hlinkClick r:id="rId5" tooltip="ladaco10"/>
          </p:cNvPr>
          <p:cNvPicPr/>
          <p:nvPr/>
        </p:nvPicPr>
        <p:blipFill>
          <a:blip r:embed="rId6" cstate="print"/>
          <a:srcRect/>
          <a:stretch>
            <a:fillRect/>
          </a:stretch>
        </p:blipFill>
        <p:spPr bwMode="auto">
          <a:xfrm>
            <a:off x="1357290" y="1000108"/>
            <a:ext cx="1214414" cy="485775"/>
          </a:xfrm>
          <a:prstGeom prst="rect">
            <a:avLst/>
          </a:prstGeom>
          <a:noFill/>
          <a:ln w="9525">
            <a:noFill/>
            <a:miter lim="800000"/>
            <a:headEnd/>
            <a:tailEnd/>
          </a:ln>
        </p:spPr>
      </p:pic>
      <p:pic>
        <p:nvPicPr>
          <p:cNvPr id="10" name="Picture 9" descr="http://wiki.lamsfoundation.org/download/attachments/9928708/lavidrIcon.png">
            <a:hlinkClick r:id="rId7" tooltip="lavidr10"/>
          </p:cNvPr>
          <p:cNvPicPr/>
          <p:nvPr/>
        </p:nvPicPr>
        <p:blipFill>
          <a:blip r:embed="rId8" cstate="print"/>
          <a:srcRect/>
          <a:stretch>
            <a:fillRect/>
          </a:stretch>
        </p:blipFill>
        <p:spPr bwMode="auto">
          <a:xfrm>
            <a:off x="1357290" y="1500174"/>
            <a:ext cx="1186180" cy="494031"/>
          </a:xfrm>
          <a:prstGeom prst="rect">
            <a:avLst/>
          </a:prstGeom>
          <a:noFill/>
          <a:ln w="9525">
            <a:noFill/>
            <a:miter lim="800000"/>
            <a:headEnd/>
            <a:tailEnd/>
          </a:ln>
        </p:spPr>
      </p:pic>
      <p:pic>
        <p:nvPicPr>
          <p:cNvPr id="11" name="Picture 10" descr="http://wiki.lamsfoundation.org/download/attachments/11862777/lamindIcon.png">
            <a:hlinkClick r:id="rId9" tooltip="lamind10"/>
          </p:cNvPr>
          <p:cNvPicPr/>
          <p:nvPr/>
        </p:nvPicPr>
        <p:blipFill>
          <a:blip r:embed="rId10" cstate="print"/>
          <a:srcRect/>
          <a:stretch>
            <a:fillRect/>
          </a:stretch>
        </p:blipFill>
        <p:spPr bwMode="auto">
          <a:xfrm>
            <a:off x="1357290" y="2000240"/>
            <a:ext cx="1186180" cy="494031"/>
          </a:xfrm>
          <a:prstGeom prst="rect">
            <a:avLst/>
          </a:prstGeom>
          <a:noFill/>
          <a:ln w="9525">
            <a:noFill/>
            <a:miter lim="800000"/>
            <a:headEnd/>
            <a:tailEnd/>
          </a:ln>
        </p:spPr>
      </p:pic>
      <p:pic>
        <p:nvPicPr>
          <p:cNvPr id="12" name="Picture 11" descr="http://wiki.lamsfoundation.org/download/attachments/2130/ntbkIcon.png">
            <a:hlinkClick r:id="rId11" tooltip="lantbk11"/>
          </p:cNvPr>
          <p:cNvPicPr/>
          <p:nvPr/>
        </p:nvPicPr>
        <p:blipFill>
          <a:blip r:embed="rId12" cstate="print"/>
          <a:srcRect/>
          <a:stretch>
            <a:fillRect/>
          </a:stretch>
        </p:blipFill>
        <p:spPr bwMode="auto">
          <a:xfrm>
            <a:off x="2500298" y="1000108"/>
            <a:ext cx="1219200" cy="500066"/>
          </a:xfrm>
          <a:prstGeom prst="rect">
            <a:avLst/>
          </a:prstGeom>
          <a:noFill/>
          <a:ln w="9525">
            <a:noFill/>
            <a:miter lim="800000"/>
            <a:headEnd/>
            <a:tailEnd/>
          </a:ln>
        </p:spPr>
      </p:pic>
      <p:pic>
        <p:nvPicPr>
          <p:cNvPr id="13" name="Picture 12" descr="http://wiki.lamsfoundation.org/download/attachments/2294/lasurvIcon.png">
            <a:hlinkClick r:id="rId13" tooltip="lasurv11"/>
          </p:cNvPr>
          <p:cNvPicPr/>
          <p:nvPr/>
        </p:nvPicPr>
        <p:blipFill>
          <a:blip r:embed="rId14" cstate="print"/>
          <a:srcRect/>
          <a:stretch>
            <a:fillRect/>
          </a:stretch>
        </p:blipFill>
        <p:spPr bwMode="auto">
          <a:xfrm>
            <a:off x="2500298" y="1428736"/>
            <a:ext cx="1219200" cy="500066"/>
          </a:xfrm>
          <a:prstGeom prst="rect">
            <a:avLst/>
          </a:prstGeom>
          <a:noFill/>
          <a:ln w="9525">
            <a:noFill/>
            <a:miter lim="800000"/>
            <a:headEnd/>
            <a:tailEnd/>
          </a:ln>
        </p:spPr>
      </p:pic>
      <p:pic>
        <p:nvPicPr>
          <p:cNvPr id="14" name="Picture 13" descr="http://wiki.lamsfoundation.org/download/attachments/2294184/optIcon.PNG">
            <a:hlinkClick r:id="rId15" tooltip="optionals"/>
          </p:cNvPr>
          <p:cNvPicPr/>
          <p:nvPr/>
        </p:nvPicPr>
        <p:blipFill>
          <a:blip r:embed="rId16" cstate="print"/>
          <a:srcRect/>
          <a:stretch>
            <a:fillRect/>
          </a:stretch>
        </p:blipFill>
        <p:spPr bwMode="auto">
          <a:xfrm>
            <a:off x="3643306" y="1000108"/>
            <a:ext cx="1214414" cy="1428760"/>
          </a:xfrm>
          <a:prstGeom prst="rect">
            <a:avLst/>
          </a:prstGeom>
          <a:noFill/>
          <a:ln w="9525">
            <a:noFill/>
            <a:miter lim="800000"/>
            <a:headEnd/>
            <a:tailEnd/>
          </a:ln>
        </p:spPr>
      </p:pic>
      <p:pic>
        <p:nvPicPr>
          <p:cNvPr id="15" name="Picture 14" descr="http://wiki.lamsfoundation.org/download/attachments/2129/lavoteIcon.png">
            <a:hlinkClick r:id="rId17" tooltip="lavote11"/>
          </p:cNvPr>
          <p:cNvPicPr/>
          <p:nvPr/>
        </p:nvPicPr>
        <p:blipFill>
          <a:blip r:embed="rId18" cstate="print"/>
          <a:srcRect/>
          <a:stretch>
            <a:fillRect/>
          </a:stretch>
        </p:blipFill>
        <p:spPr bwMode="auto">
          <a:xfrm>
            <a:off x="2500298" y="1857364"/>
            <a:ext cx="1219200" cy="642942"/>
          </a:xfrm>
          <a:prstGeom prst="rect">
            <a:avLst/>
          </a:prstGeom>
          <a:noFill/>
          <a:ln w="9525">
            <a:noFill/>
            <a:miter lim="800000"/>
            <a:headEnd/>
            <a:tailEnd/>
          </a:ln>
        </p:spPr>
      </p:pic>
      <p:pic>
        <p:nvPicPr>
          <p:cNvPr id="20" name="Picture 19" descr="http://wiki.lamsfoundation.org/download/attachments/2125/laqaIcon.png">
            <a:hlinkClick r:id="rId19" tooltip="laqa11"/>
          </p:cNvPr>
          <p:cNvPicPr/>
          <p:nvPr/>
        </p:nvPicPr>
        <p:blipFill>
          <a:blip r:embed="rId20" cstate="print"/>
          <a:srcRect/>
          <a:stretch>
            <a:fillRect/>
          </a:stretch>
        </p:blipFill>
        <p:spPr bwMode="auto">
          <a:xfrm>
            <a:off x="4857752" y="1000108"/>
            <a:ext cx="1219200" cy="571504"/>
          </a:xfrm>
          <a:prstGeom prst="rect">
            <a:avLst/>
          </a:prstGeom>
          <a:noFill/>
          <a:ln w="9525">
            <a:noFill/>
            <a:miter lim="800000"/>
            <a:headEnd/>
            <a:tailEnd/>
          </a:ln>
        </p:spPr>
      </p:pic>
      <p:sp>
        <p:nvSpPr>
          <p:cNvPr id="21" name="Rectangle 20"/>
          <p:cNvSpPr/>
          <p:nvPr/>
        </p:nvSpPr>
        <p:spPr>
          <a:xfrm>
            <a:off x="5072066" y="1714488"/>
            <a:ext cx="3643338" cy="646331"/>
          </a:xfrm>
          <a:prstGeom prst="rect">
            <a:avLst/>
          </a:prstGeom>
        </p:spPr>
        <p:txBody>
          <a:bodyPr wrap="square">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 separate reflective tools (green), </a:t>
            </a:r>
          </a:p>
        </p:txBody>
      </p:sp>
      <p:pic>
        <p:nvPicPr>
          <p:cNvPr id="22" name="Picture 21" descr="http://wiki.lamsfoundation.org/download/attachments/8945735/lapixlIcon.png">
            <a:hlinkClick r:id="rId21" tooltip="lapixl10"/>
          </p:cNvPr>
          <p:cNvPicPr/>
          <p:nvPr/>
        </p:nvPicPr>
        <p:blipFill>
          <a:blip r:embed="rId22" cstate="print"/>
          <a:srcRect/>
          <a:stretch>
            <a:fillRect/>
          </a:stretch>
        </p:blipFill>
        <p:spPr bwMode="auto">
          <a:xfrm>
            <a:off x="142844" y="2786058"/>
            <a:ext cx="1194435" cy="494031"/>
          </a:xfrm>
          <a:prstGeom prst="rect">
            <a:avLst/>
          </a:prstGeom>
          <a:noFill/>
          <a:ln w="9525">
            <a:noFill/>
            <a:miter lim="800000"/>
            <a:headEnd/>
            <a:tailEnd/>
          </a:ln>
        </p:spPr>
      </p:pic>
      <p:pic>
        <p:nvPicPr>
          <p:cNvPr id="23" name="Picture 22" descr="http://wiki.lamsfoundation.org/download/attachments/5570715/lasprdIcon.png">
            <a:hlinkClick r:id="rId23" tooltip="lasprd10"/>
          </p:cNvPr>
          <p:cNvPicPr/>
          <p:nvPr/>
        </p:nvPicPr>
        <p:blipFill>
          <a:blip r:embed="rId24" cstate="print"/>
          <a:srcRect/>
          <a:stretch>
            <a:fillRect/>
          </a:stretch>
        </p:blipFill>
        <p:spPr bwMode="auto">
          <a:xfrm>
            <a:off x="1357290" y="2786058"/>
            <a:ext cx="1186180" cy="485775"/>
          </a:xfrm>
          <a:prstGeom prst="rect">
            <a:avLst/>
          </a:prstGeom>
          <a:noFill/>
          <a:ln w="9525">
            <a:noFill/>
            <a:miter lim="800000"/>
            <a:headEnd/>
            <a:tailEnd/>
          </a:ln>
        </p:spPr>
      </p:pic>
      <p:pic>
        <p:nvPicPr>
          <p:cNvPr id="24" name="Picture 23" descr="http://wiki.lamsfoundation.org/download/attachments/8946056/laimagIcon.png">
            <a:hlinkClick r:id="rId25" tooltip="laimag10"/>
          </p:cNvPr>
          <p:cNvPicPr/>
          <p:nvPr/>
        </p:nvPicPr>
        <p:blipFill>
          <a:blip r:embed="rId26" cstate="print"/>
          <a:srcRect/>
          <a:stretch>
            <a:fillRect/>
          </a:stretch>
        </p:blipFill>
        <p:spPr bwMode="auto">
          <a:xfrm>
            <a:off x="2500298" y="2786058"/>
            <a:ext cx="1210945" cy="518795"/>
          </a:xfrm>
          <a:prstGeom prst="rect">
            <a:avLst/>
          </a:prstGeom>
          <a:noFill/>
          <a:ln w="9525">
            <a:noFill/>
            <a:miter lim="800000"/>
            <a:headEnd/>
            <a:tailEnd/>
          </a:ln>
        </p:spPr>
      </p:pic>
      <p:pic>
        <p:nvPicPr>
          <p:cNvPr id="25" name="Picture 24" descr="http://wiki.lamsfoundation.org/download/attachments/2112/lanbIcon.png">
            <a:hlinkClick r:id="rId27" tooltip="lanb11"/>
          </p:cNvPr>
          <p:cNvPicPr/>
          <p:nvPr/>
        </p:nvPicPr>
        <p:blipFill>
          <a:blip r:embed="rId28" cstate="print"/>
          <a:srcRect/>
          <a:stretch>
            <a:fillRect/>
          </a:stretch>
        </p:blipFill>
        <p:spPr bwMode="auto">
          <a:xfrm>
            <a:off x="1285852" y="3214686"/>
            <a:ext cx="1219200" cy="571504"/>
          </a:xfrm>
          <a:prstGeom prst="rect">
            <a:avLst/>
          </a:prstGeom>
          <a:noFill/>
          <a:ln w="9525">
            <a:noFill/>
            <a:miter lim="800000"/>
            <a:headEnd/>
            <a:tailEnd/>
          </a:ln>
        </p:spPr>
      </p:pic>
      <p:pic>
        <p:nvPicPr>
          <p:cNvPr id="26" name="Picture 25" descr="http://wiki.lamsfoundation.org/download/attachments/5079333/lataskIcon.png">
            <a:hlinkClick r:id="rId29" tooltip="latask10"/>
          </p:cNvPr>
          <p:cNvPicPr/>
          <p:nvPr/>
        </p:nvPicPr>
        <p:blipFill>
          <a:blip r:embed="rId30" cstate="print"/>
          <a:srcRect/>
          <a:stretch>
            <a:fillRect/>
          </a:stretch>
        </p:blipFill>
        <p:spPr bwMode="auto">
          <a:xfrm>
            <a:off x="142844" y="3214686"/>
            <a:ext cx="1186180" cy="485775"/>
          </a:xfrm>
          <a:prstGeom prst="rect">
            <a:avLst/>
          </a:prstGeom>
          <a:noFill/>
          <a:ln w="9525">
            <a:noFill/>
            <a:miter lim="800000"/>
            <a:headEnd/>
            <a:tailEnd/>
          </a:ln>
        </p:spPr>
      </p:pic>
      <p:pic>
        <p:nvPicPr>
          <p:cNvPr id="27" name="Picture 26" descr="http://wiki.lamsfoundation.org/download/attachments/2128/larsrcIcon.png">
            <a:hlinkClick r:id="rId31" tooltip="larsrc11"/>
          </p:cNvPr>
          <p:cNvPicPr/>
          <p:nvPr/>
        </p:nvPicPr>
        <p:blipFill>
          <a:blip r:embed="rId32" cstate="print"/>
          <a:srcRect/>
          <a:stretch>
            <a:fillRect/>
          </a:stretch>
        </p:blipFill>
        <p:spPr bwMode="auto">
          <a:xfrm>
            <a:off x="2500298" y="3286124"/>
            <a:ext cx="1219200" cy="527051"/>
          </a:xfrm>
          <a:prstGeom prst="rect">
            <a:avLst/>
          </a:prstGeom>
          <a:noFill/>
          <a:ln w="9525">
            <a:noFill/>
            <a:miter lim="800000"/>
            <a:headEnd/>
            <a:tailEnd/>
          </a:ln>
        </p:spPr>
      </p:pic>
      <p:sp>
        <p:nvSpPr>
          <p:cNvPr id="28" name="Rectangle 27"/>
          <p:cNvSpPr/>
          <p:nvPr/>
        </p:nvSpPr>
        <p:spPr>
          <a:xfrm>
            <a:off x="3857620" y="3000372"/>
            <a:ext cx="2286000" cy="646331"/>
          </a:xfrm>
          <a:prstGeom prst="rect">
            <a:avLst/>
          </a:prstGeom>
        </p:spPr>
        <p:txBody>
          <a:bodyPr>
            <a:spAutoFit/>
          </a:bodyPr>
          <a:lstStyle/>
          <a:p>
            <a:pPr lvl="0"/>
            <a:r>
              <a:rPr lang="en-US"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6 informative tools (orangey), </a:t>
            </a:r>
          </a:p>
        </p:txBody>
      </p:sp>
      <p:sp>
        <p:nvSpPr>
          <p:cNvPr id="29" name="Rectangle 28"/>
          <p:cNvSpPr/>
          <p:nvPr/>
        </p:nvSpPr>
        <p:spPr>
          <a:xfrm>
            <a:off x="4000496" y="4000504"/>
            <a:ext cx="2286000" cy="646331"/>
          </a:xfrm>
          <a:prstGeom prst="rect">
            <a:avLst/>
          </a:prstGeom>
        </p:spPr>
        <p:txBody>
          <a:bodyPr>
            <a:spAutoFit/>
          </a:bodyPr>
          <a:lstStyle/>
          <a:p>
            <a:pPr lvl="0"/>
            <a:r>
              <a:rPr lang="en-US"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6 collaborative tools (yellow)</a:t>
            </a:r>
          </a:p>
        </p:txBody>
      </p:sp>
      <p:sp>
        <p:nvSpPr>
          <p:cNvPr id="30" name="Rectangle 29"/>
          <p:cNvSpPr/>
          <p:nvPr/>
        </p:nvSpPr>
        <p:spPr>
          <a:xfrm>
            <a:off x="4071934" y="5143512"/>
            <a:ext cx="2286000" cy="646331"/>
          </a:xfrm>
          <a:prstGeom prst="rect">
            <a:avLst/>
          </a:prstGeom>
        </p:spPr>
        <p:txBody>
          <a:bodyPr>
            <a:spAutoFit/>
          </a:bodyPr>
          <a:lstStyle/>
          <a:p>
            <a:pPr lvl="0"/>
            <a:r>
              <a:rPr lang="en-US"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4 evaluative tools (purple </a:t>
            </a:r>
            <a:r>
              <a:rPr lang="en-US" b="1" dirty="0" err="1"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colour</a:t>
            </a:r>
            <a:r>
              <a:rPr lang="en-US"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 </a:t>
            </a:r>
            <a:endParaRPr lang="en-US"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endParaRPr>
          </a:p>
        </p:txBody>
      </p:sp>
      <p:pic>
        <p:nvPicPr>
          <p:cNvPr id="32" name="Picture 31" descr="http://wiki.lamsfoundation.org/download/attachments/6094986/ddimIcon.png">
            <a:hlinkClick r:id="rId33" tooltip="laddim10"/>
          </p:cNvPr>
          <p:cNvPicPr/>
          <p:nvPr/>
        </p:nvPicPr>
        <p:blipFill>
          <a:blip r:embed="rId34" cstate="print"/>
          <a:srcRect/>
          <a:stretch>
            <a:fillRect/>
          </a:stretch>
        </p:blipFill>
        <p:spPr bwMode="auto">
          <a:xfrm>
            <a:off x="214282" y="4143380"/>
            <a:ext cx="1186180" cy="485775"/>
          </a:xfrm>
          <a:prstGeom prst="rect">
            <a:avLst/>
          </a:prstGeom>
          <a:noFill/>
          <a:ln w="9525">
            <a:noFill/>
            <a:miter lim="800000"/>
            <a:headEnd/>
            <a:tailEnd/>
          </a:ln>
        </p:spPr>
      </p:pic>
      <p:pic>
        <p:nvPicPr>
          <p:cNvPr id="33" name="Picture 32" descr="http://wiki.lamsfoundation.org/download/attachments/6750276/lawikiIcon.png">
            <a:hlinkClick r:id="rId35" tooltip="lawiki10"/>
          </p:cNvPr>
          <p:cNvPicPr/>
          <p:nvPr/>
        </p:nvPicPr>
        <p:blipFill>
          <a:blip r:embed="rId36" cstate="print"/>
          <a:srcRect/>
          <a:stretch>
            <a:fillRect/>
          </a:stretch>
        </p:blipFill>
        <p:spPr bwMode="auto">
          <a:xfrm>
            <a:off x="1357290" y="4143380"/>
            <a:ext cx="1186180" cy="477520"/>
          </a:xfrm>
          <a:prstGeom prst="rect">
            <a:avLst/>
          </a:prstGeom>
          <a:noFill/>
          <a:ln w="9525">
            <a:noFill/>
            <a:miter lim="800000"/>
            <a:headEnd/>
            <a:tailEnd/>
          </a:ln>
        </p:spPr>
      </p:pic>
      <p:pic>
        <p:nvPicPr>
          <p:cNvPr id="34" name="Picture 33" descr="http://wiki.lamsfoundation.org/download/attachments/5570713/lagmapIcon.PNG">
            <a:hlinkClick r:id="rId37" tooltip="lagmap10"/>
          </p:cNvPr>
          <p:cNvPicPr/>
          <p:nvPr/>
        </p:nvPicPr>
        <p:blipFill>
          <a:blip r:embed="rId38" cstate="print"/>
          <a:srcRect/>
          <a:stretch>
            <a:fillRect/>
          </a:stretch>
        </p:blipFill>
        <p:spPr bwMode="auto">
          <a:xfrm>
            <a:off x="2500298" y="4143380"/>
            <a:ext cx="1186180" cy="485775"/>
          </a:xfrm>
          <a:prstGeom prst="rect">
            <a:avLst/>
          </a:prstGeom>
          <a:noFill/>
          <a:ln w="9525">
            <a:noFill/>
            <a:miter lim="800000"/>
            <a:headEnd/>
            <a:tailEnd/>
          </a:ln>
        </p:spPr>
      </p:pic>
      <p:pic>
        <p:nvPicPr>
          <p:cNvPr id="35" name="Picture 34" descr="http://wiki.lamsfoundation.org/download/attachments/1015846/lascrbIcon.png">
            <a:hlinkClick r:id="rId39" tooltip="lascrb11"/>
          </p:cNvPr>
          <p:cNvPicPr/>
          <p:nvPr/>
        </p:nvPicPr>
        <p:blipFill>
          <a:blip r:embed="rId40" cstate="print"/>
          <a:srcRect/>
          <a:stretch>
            <a:fillRect/>
          </a:stretch>
        </p:blipFill>
        <p:spPr bwMode="auto">
          <a:xfrm>
            <a:off x="214282" y="4643446"/>
            <a:ext cx="1202690" cy="428628"/>
          </a:xfrm>
          <a:prstGeom prst="rect">
            <a:avLst/>
          </a:prstGeom>
          <a:noFill/>
          <a:ln w="9525">
            <a:noFill/>
            <a:miter lim="800000"/>
            <a:headEnd/>
            <a:tailEnd/>
          </a:ln>
        </p:spPr>
      </p:pic>
      <p:pic>
        <p:nvPicPr>
          <p:cNvPr id="36" name="Picture 35" descr="http://wiki.lamsfoundation.org/download/attachments/2123/lafrumIcon.png">
            <a:hlinkClick r:id="rId41" tooltip="lafrum11"/>
          </p:cNvPr>
          <p:cNvPicPr/>
          <p:nvPr/>
        </p:nvPicPr>
        <p:blipFill>
          <a:blip r:embed="rId42" cstate="print"/>
          <a:srcRect/>
          <a:stretch>
            <a:fillRect/>
          </a:stretch>
        </p:blipFill>
        <p:spPr bwMode="auto">
          <a:xfrm>
            <a:off x="1357290" y="4572008"/>
            <a:ext cx="1219200" cy="500066"/>
          </a:xfrm>
          <a:prstGeom prst="rect">
            <a:avLst/>
          </a:prstGeom>
          <a:noFill/>
          <a:ln w="9525">
            <a:noFill/>
            <a:miter lim="800000"/>
            <a:headEnd/>
            <a:tailEnd/>
          </a:ln>
        </p:spPr>
      </p:pic>
      <p:pic>
        <p:nvPicPr>
          <p:cNvPr id="37" name="Picture 2" descr="http://wiki.lamsfoundation.org/download/attachments/2127/lachatIcon.png"/>
          <p:cNvPicPr>
            <a:picLocks noChangeAspect="1" noChangeArrowheads="1"/>
          </p:cNvPicPr>
          <p:nvPr/>
        </p:nvPicPr>
        <p:blipFill>
          <a:blip r:embed="rId43" cstate="print"/>
          <a:srcRect/>
          <a:stretch>
            <a:fillRect/>
          </a:stretch>
        </p:blipFill>
        <p:spPr bwMode="auto">
          <a:xfrm>
            <a:off x="2500298" y="4572008"/>
            <a:ext cx="1219200" cy="500066"/>
          </a:xfrm>
          <a:prstGeom prst="rect">
            <a:avLst/>
          </a:prstGeom>
          <a:noFill/>
        </p:spPr>
      </p:pic>
      <p:pic>
        <p:nvPicPr>
          <p:cNvPr id="38" name="Picture 1" descr="http://wiki.lamsfoundation.org/download/attachments/11862270/laasseIcon.png">
            <a:hlinkClick r:id="rId44" tooltip="laasse10"/>
          </p:cNvPr>
          <p:cNvPicPr>
            <a:picLocks noChangeAspect="1" noChangeArrowheads="1"/>
          </p:cNvPicPr>
          <p:nvPr/>
        </p:nvPicPr>
        <p:blipFill>
          <a:blip r:embed="rId45" cstate="print"/>
          <a:srcRect/>
          <a:stretch>
            <a:fillRect/>
          </a:stretch>
        </p:blipFill>
        <p:spPr bwMode="auto">
          <a:xfrm>
            <a:off x="214282" y="5429264"/>
            <a:ext cx="1181100" cy="485775"/>
          </a:xfrm>
          <a:prstGeom prst="rect">
            <a:avLst/>
          </a:prstGeom>
          <a:noFill/>
        </p:spPr>
      </p:pic>
      <p:pic>
        <p:nvPicPr>
          <p:cNvPr id="39" name="Picture 38" descr="http://wiki.lamsfoundation.org/download/attachments/2124/lamcIcon.png">
            <a:hlinkClick r:id="rId46" tooltip="lamc11"/>
          </p:cNvPr>
          <p:cNvPicPr/>
          <p:nvPr/>
        </p:nvPicPr>
        <p:blipFill>
          <a:blip r:embed="rId47" cstate="print"/>
          <a:srcRect/>
          <a:stretch>
            <a:fillRect/>
          </a:stretch>
        </p:blipFill>
        <p:spPr bwMode="auto">
          <a:xfrm>
            <a:off x="1357290" y="5429264"/>
            <a:ext cx="1219200" cy="500066"/>
          </a:xfrm>
          <a:prstGeom prst="rect">
            <a:avLst/>
          </a:prstGeom>
          <a:noFill/>
          <a:ln w="9525">
            <a:noFill/>
            <a:miter lim="800000"/>
            <a:headEnd/>
            <a:tailEnd/>
          </a:ln>
        </p:spPr>
      </p:pic>
      <p:pic>
        <p:nvPicPr>
          <p:cNvPr id="40" name="Picture 39" descr="http://wiki.lamsfoundation.org/download/attachments/2126/lasbmtIcon.png">
            <a:hlinkClick r:id="rId48" tooltip="lasbmt11"/>
          </p:cNvPr>
          <p:cNvPicPr/>
          <p:nvPr/>
        </p:nvPicPr>
        <p:blipFill>
          <a:blip r:embed="rId49" cstate="print"/>
          <a:srcRect/>
          <a:stretch>
            <a:fillRect/>
          </a:stretch>
        </p:blipFill>
        <p:spPr bwMode="auto">
          <a:xfrm>
            <a:off x="2571736" y="5429264"/>
            <a:ext cx="1186180" cy="500066"/>
          </a:xfrm>
          <a:prstGeom prst="rect">
            <a:avLst/>
          </a:prstGeom>
          <a:noFill/>
          <a:ln w="9525">
            <a:noFill/>
            <a:miter lim="800000"/>
            <a:headEnd/>
            <a:tailEnd/>
          </a:ln>
        </p:spPr>
      </p:pic>
      <p:pic>
        <p:nvPicPr>
          <p:cNvPr id="41" name="Picture 40" descr="http://wiki.lamsfoundation.org/download/attachments/11862764/courseGradebookBut.png">
            <a:hlinkClick r:id="rId50" tooltip="Gradebook"/>
          </p:cNvPr>
          <p:cNvPicPr/>
          <p:nvPr/>
        </p:nvPicPr>
        <p:blipFill>
          <a:blip r:embed="rId51" cstate="print"/>
          <a:srcRect/>
          <a:stretch>
            <a:fillRect/>
          </a:stretch>
        </p:blipFill>
        <p:spPr bwMode="auto">
          <a:xfrm>
            <a:off x="214282" y="5929330"/>
            <a:ext cx="1214413" cy="428628"/>
          </a:xfrm>
          <a:prstGeom prst="rect">
            <a:avLst/>
          </a:prstGeom>
          <a:noFill/>
          <a:ln w="9525">
            <a:noFill/>
            <a:miter lim="800000"/>
            <a:headEnd/>
            <a:tailEnd/>
          </a:ln>
        </p:spPr>
      </p:pic>
      <p:sp>
        <p:nvSpPr>
          <p:cNvPr id="42" name="Date Placeholder 41"/>
          <p:cNvSpPr>
            <a:spLocks noGrp="1"/>
          </p:cNvSpPr>
          <p:nvPr>
            <p:ph type="dt" sz="half" idx="10"/>
          </p:nvPr>
        </p:nvSpPr>
        <p:spPr/>
        <p:txBody>
          <a:bodyPr/>
          <a:lstStyle/>
          <a:p>
            <a:fld id="{4CE09110-C1F0-4DEB-9C9F-22EA7748FDCC}" type="datetime8">
              <a:rPr lang="en-GB" smtClean="0"/>
              <a:t>22/06/2009 20:19</a:t>
            </a:fld>
            <a:endParaRPr lang="en-US"/>
          </a:p>
        </p:txBody>
      </p:sp>
      <p:sp>
        <p:nvSpPr>
          <p:cNvPr id="43" name="Slide Number Placeholder 42"/>
          <p:cNvSpPr>
            <a:spLocks noGrp="1"/>
          </p:cNvSpPr>
          <p:nvPr>
            <p:ph type="sldNum" sz="quarter" idx="12"/>
          </p:nvPr>
        </p:nvSpPr>
        <p:spPr/>
        <p:txBody>
          <a:bodyPr/>
          <a:lstStyle/>
          <a:p>
            <a:fld id="{2A048606-C246-42A9-8973-096575FFB80A}" type="slidenum">
              <a:rPr lang="en-US" smtClean="0"/>
              <a:pPr/>
              <a:t>47</a:t>
            </a:fld>
            <a:endParaRPr lang="en-US"/>
          </a:p>
        </p:txBody>
      </p:sp>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41" name="Text Box 33"/>
          <p:cNvSpPr txBox="1">
            <a:spLocks noChangeArrowheads="1"/>
          </p:cNvSpPr>
          <p:nvPr/>
        </p:nvSpPr>
        <p:spPr bwMode="auto">
          <a:xfrm>
            <a:off x="571472" y="1285860"/>
            <a:ext cx="3571900" cy="4071966"/>
          </a:xfrm>
          <a:prstGeom prst="rect">
            <a:avLst/>
          </a:prstGeom>
          <a:solidFill>
            <a:srgbClr val="CCFFFF"/>
          </a:solidFill>
          <a:ln w="9525">
            <a:solidFill>
              <a:srgbClr val="000000"/>
            </a:solidFill>
            <a:miter lim="800000"/>
            <a:headEnd/>
            <a:tailEnd/>
          </a:ln>
          <a:effectLst>
            <a:glow rad="228600">
              <a:schemeClr val="accent4">
                <a:satMod val="175000"/>
                <a:alpha val="40000"/>
              </a:schemeClr>
            </a:glow>
          </a:effectLst>
          <a:scene3d>
            <a:camera prst="perspectiveBelow"/>
            <a:lightRig rig="threePt" dir="t"/>
          </a:scene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Teachers</a:t>
            </a:r>
            <a:r>
              <a:rPr kumimoji="0" lang="en-US" sz="1600" b="1" i="0" u="none" strike="noStrike" normalizeH="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draw</a:t>
            </a:r>
            <a:r>
              <a:rPr kumimoji="0" lang="en-US" sz="1600" b="1" i="0" u="none" strike="noStrike" normalizeH="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on invaluable context-specific EFL teaching knowledge/experience.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Easy Author only has 4-5 drop and drag tools which all have drop-down menus.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No content is added during the drop-and-drag stage.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The final drop-drag template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could</a:t>
            </a: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optionally </a:t>
            </a: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be converted into an activity planner work sheet to be completed with content as in Preview </a:t>
            </a:r>
            <a:r>
              <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hlinkClick r:id="rId2" tooltip="Open the template for editing."/>
              </a:rPr>
              <a:t>Editor</a:t>
            </a:r>
            <a:endParaRPr kumimoji="0" lang="en-US"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68619" name="Text Box 11"/>
          <p:cNvSpPr txBox="1">
            <a:spLocks noChangeArrowheads="1"/>
          </p:cNvSpPr>
          <p:nvPr/>
        </p:nvSpPr>
        <p:spPr bwMode="auto">
          <a:xfrm>
            <a:off x="5500694" y="1285860"/>
            <a:ext cx="1071562" cy="428628"/>
          </a:xfrm>
          <a:prstGeom prst="rect">
            <a:avLst/>
          </a:prstGeom>
          <a:solidFill>
            <a:srgbClr val="FFD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TEACHER TALK TOOL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40" name="Text Box 32"/>
          <p:cNvSpPr txBox="1">
            <a:spLocks noChangeArrowheads="1"/>
          </p:cNvSpPr>
          <p:nvPr/>
        </p:nvSpPr>
        <p:spPr bwMode="auto">
          <a:xfrm>
            <a:off x="5572132" y="2357430"/>
            <a:ext cx="1000124" cy="571500"/>
          </a:xfrm>
          <a:prstGeom prst="rect">
            <a:avLst/>
          </a:prstGeom>
          <a:solidFill>
            <a:srgbClr val="FFD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STUDENT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INTERACT TOOL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26" name="Text Box 18"/>
          <p:cNvSpPr txBox="1">
            <a:spLocks noChangeArrowheads="1"/>
          </p:cNvSpPr>
          <p:nvPr/>
        </p:nvSpPr>
        <p:spPr bwMode="auto">
          <a:xfrm>
            <a:off x="5572132" y="3857628"/>
            <a:ext cx="1000132" cy="571500"/>
          </a:xfrm>
          <a:prstGeom prst="rect">
            <a:avLst/>
          </a:prstGeom>
          <a:solidFill>
            <a:srgbClr val="FFD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OTHER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ACTIVITIES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TOOL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2" name="Text Box 24"/>
          <p:cNvSpPr txBox="1">
            <a:spLocks noChangeArrowheads="1"/>
          </p:cNvSpPr>
          <p:nvPr/>
        </p:nvSpPr>
        <p:spPr bwMode="auto">
          <a:xfrm>
            <a:off x="5572132" y="5000636"/>
            <a:ext cx="1000124" cy="571500"/>
          </a:xfrm>
          <a:prstGeom prst="rect">
            <a:avLst/>
          </a:prstGeom>
          <a:solidFill>
            <a:srgbClr val="FFD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ASSESSMENT TASKS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TOOL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4" name="Text Box 6"/>
          <p:cNvSpPr txBox="1">
            <a:spLocks noChangeArrowheads="1"/>
          </p:cNvSpPr>
          <p:nvPr/>
        </p:nvSpPr>
        <p:spPr bwMode="auto">
          <a:xfrm>
            <a:off x="6572264" y="1357298"/>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TEACHER RECORDING/TEXT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9" name="Text Box 31"/>
          <p:cNvSpPr txBox="1">
            <a:spLocks noChangeArrowheads="1"/>
          </p:cNvSpPr>
          <p:nvPr/>
        </p:nvSpPr>
        <p:spPr bwMode="auto">
          <a:xfrm>
            <a:off x="6572264" y="2071678"/>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STUDENT CHAT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38" name="Text Box 30"/>
          <p:cNvSpPr txBox="1">
            <a:spLocks noChangeArrowheads="1"/>
          </p:cNvSpPr>
          <p:nvPr/>
        </p:nvSpPr>
        <p:spPr bwMode="auto">
          <a:xfrm>
            <a:off x="6572264" y="2285992"/>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STUDENT FORUM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37" name="Text Box 29"/>
          <p:cNvSpPr txBox="1">
            <a:spLocks noChangeArrowheads="1"/>
          </p:cNvSpPr>
          <p:nvPr/>
        </p:nvSpPr>
        <p:spPr bwMode="auto">
          <a:xfrm>
            <a:off x="6572264" y="2928934"/>
            <a:ext cx="1752600" cy="284161"/>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ADVANCED (EG SCRIBE TOOLS)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36" name="Text Box 28"/>
          <p:cNvSpPr txBox="1">
            <a:spLocks noChangeArrowheads="1"/>
          </p:cNvSpPr>
          <p:nvPr/>
        </p:nvSpPr>
        <p:spPr bwMode="auto">
          <a:xfrm>
            <a:off x="6572264" y="2714620"/>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GROUP SKYPE/DIMDIM STYLE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5" name="Text Box 27"/>
          <p:cNvSpPr txBox="1">
            <a:spLocks noChangeArrowheads="1"/>
          </p:cNvSpPr>
          <p:nvPr/>
        </p:nvSpPr>
        <p:spPr bwMode="auto">
          <a:xfrm>
            <a:off x="6572264" y="2500306"/>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Q/A</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5" name="Text Box 17"/>
          <p:cNvSpPr txBox="1">
            <a:spLocks noChangeArrowheads="1"/>
          </p:cNvSpPr>
          <p:nvPr/>
        </p:nvSpPr>
        <p:spPr bwMode="auto">
          <a:xfrm>
            <a:off x="6572264" y="3571876"/>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VOTING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4" name="Text Box 16"/>
          <p:cNvSpPr txBox="1">
            <a:spLocks noChangeArrowheads="1"/>
          </p:cNvSpPr>
          <p:nvPr/>
        </p:nvSpPr>
        <p:spPr bwMode="auto">
          <a:xfrm>
            <a:off x="6572264" y="3786190"/>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SURVEY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3" name="Text Box 15"/>
          <p:cNvSpPr txBox="1">
            <a:spLocks noChangeArrowheads="1"/>
          </p:cNvSpPr>
          <p:nvPr/>
        </p:nvSpPr>
        <p:spPr bwMode="auto">
          <a:xfrm>
            <a:off x="6572264" y="4000504"/>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SHARING RESOURCES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2" name="Text Box 14"/>
          <p:cNvSpPr txBox="1">
            <a:spLocks noChangeArrowheads="1"/>
          </p:cNvSpPr>
          <p:nvPr/>
        </p:nvSpPr>
        <p:spPr bwMode="auto">
          <a:xfrm>
            <a:off x="6572264" y="4214818"/>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NOTEBOOK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21" name="Text Box 13"/>
          <p:cNvSpPr txBox="1">
            <a:spLocks noChangeArrowheads="1"/>
          </p:cNvSpPr>
          <p:nvPr/>
        </p:nvSpPr>
        <p:spPr bwMode="auto">
          <a:xfrm>
            <a:off x="6572264" y="4429132"/>
            <a:ext cx="1752600" cy="3429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ADVANCED (EG GMAP, OPTIONAL TASKS)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30" name="Text Box 22"/>
          <p:cNvSpPr txBox="1">
            <a:spLocks noChangeArrowheads="1"/>
          </p:cNvSpPr>
          <p:nvPr/>
        </p:nvSpPr>
        <p:spPr bwMode="auto">
          <a:xfrm>
            <a:off x="6572264" y="4929198"/>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MULTIPLE-CHOICE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9" name="Text Box 21"/>
          <p:cNvSpPr txBox="1">
            <a:spLocks noChangeArrowheads="1"/>
          </p:cNvSpPr>
          <p:nvPr/>
        </p:nvSpPr>
        <p:spPr bwMode="auto">
          <a:xfrm>
            <a:off x="6572264" y="5143512"/>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ASSESSMENT TOOL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28" name="Text Box 20"/>
          <p:cNvSpPr txBox="1">
            <a:spLocks noChangeArrowheads="1"/>
          </p:cNvSpPr>
          <p:nvPr/>
        </p:nvSpPr>
        <p:spPr bwMode="auto">
          <a:xfrm>
            <a:off x="6572264" y="5357826"/>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SUBMIT FILE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7" name="Text Box 19"/>
          <p:cNvSpPr txBox="1">
            <a:spLocks noChangeArrowheads="1"/>
          </p:cNvSpPr>
          <p:nvPr/>
        </p:nvSpPr>
        <p:spPr bwMode="auto">
          <a:xfrm>
            <a:off x="6572264" y="5572140"/>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NEW TESOL TOOL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Box 36"/>
          <p:cNvSpPr txBox="1"/>
          <p:nvPr/>
        </p:nvSpPr>
        <p:spPr>
          <a:xfrm>
            <a:off x="2643174" y="285728"/>
            <a:ext cx="4500594" cy="461665"/>
          </a:xfrm>
          <a:prstGeom prst="rect">
            <a:avLst/>
          </a:prstGeom>
          <a:solidFill>
            <a:srgbClr val="92D050"/>
          </a:solidFill>
          <a:scene3d>
            <a:camera prst="orthographicFront"/>
            <a:lightRig rig="threePt" dir="t"/>
          </a:scene3d>
          <a:sp3d>
            <a:bevelT/>
          </a:sp3d>
        </p:spPr>
        <p:txBody>
          <a:bodyPr wrap="square" rtlCol="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EASY AUTHOR </a:t>
            </a:r>
            <a:r>
              <a:rPr lang="en-US" sz="1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Times New Roman" pitchFamily="18" charset="0"/>
                <a:cs typeface="Arial" pitchFamily="34" charset="0"/>
              </a:rPr>
              <a:t>(NEW IDEA)</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0" name="Text Box 32"/>
          <p:cNvSpPr txBox="1">
            <a:spLocks noChangeArrowheads="1"/>
          </p:cNvSpPr>
          <p:nvPr/>
        </p:nvSpPr>
        <p:spPr bwMode="auto">
          <a:xfrm>
            <a:off x="5572132" y="5929330"/>
            <a:ext cx="1000132" cy="714380"/>
          </a:xfrm>
          <a:prstGeom prst="rect">
            <a:avLst/>
          </a:prstGeom>
          <a:solidFill>
            <a:srgbClr val="FFD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TEACHER-STUDENT INTERACT TOOL</a:t>
            </a:r>
          </a:p>
        </p:txBody>
      </p:sp>
      <p:sp>
        <p:nvSpPr>
          <p:cNvPr id="31" name="Text Box 19"/>
          <p:cNvSpPr txBox="1">
            <a:spLocks noChangeArrowheads="1"/>
          </p:cNvSpPr>
          <p:nvPr/>
        </p:nvSpPr>
        <p:spPr bwMode="auto">
          <a:xfrm>
            <a:off x="6572264" y="6143644"/>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latin typeface="Arial" pitchFamily="34" charset="0"/>
                <a:cs typeface="Arial" pitchFamily="34" charset="0"/>
              </a:rPr>
              <a:t>DIMDIM LIKE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 name="Picture 2" descr="http://www.educatednation.com/wp-content/uploads/2009/02/teacher-doris-day.jpg"/>
          <p:cNvPicPr>
            <a:picLocks noChangeAspect="1" noChangeArrowheads="1"/>
          </p:cNvPicPr>
          <p:nvPr/>
        </p:nvPicPr>
        <p:blipFill>
          <a:blip r:embed="rId3" cstate="print"/>
          <a:srcRect/>
          <a:stretch>
            <a:fillRect/>
          </a:stretch>
        </p:blipFill>
        <p:spPr bwMode="auto">
          <a:xfrm>
            <a:off x="4643438" y="1214422"/>
            <a:ext cx="936600" cy="642942"/>
          </a:xfrm>
          <a:prstGeom prst="rect">
            <a:avLst/>
          </a:prstGeom>
          <a:noFill/>
        </p:spPr>
      </p:pic>
      <p:pic>
        <p:nvPicPr>
          <p:cNvPr id="33" name="Picture 4" descr="http://www.qualitychurchfurniture.com/images/activitytablecolors/lrg_48KID72LOset.jpg"/>
          <p:cNvPicPr>
            <a:picLocks noChangeAspect="1" noChangeArrowheads="1"/>
          </p:cNvPicPr>
          <p:nvPr/>
        </p:nvPicPr>
        <p:blipFill>
          <a:blip r:embed="rId4" cstate="print"/>
          <a:srcRect/>
          <a:stretch>
            <a:fillRect/>
          </a:stretch>
        </p:blipFill>
        <p:spPr bwMode="auto">
          <a:xfrm>
            <a:off x="4643438" y="2357430"/>
            <a:ext cx="952490" cy="642942"/>
          </a:xfrm>
          <a:prstGeom prst="rect">
            <a:avLst/>
          </a:prstGeom>
          <a:noFill/>
        </p:spPr>
      </p:pic>
      <p:pic>
        <p:nvPicPr>
          <p:cNvPr id="34" name="Picture 6" descr="http://emmanugent.files.wordpress.com/2009/04/week89_fig3-8_learningevents-model.jpg"/>
          <p:cNvPicPr>
            <a:picLocks noChangeAspect="1" noChangeArrowheads="1"/>
          </p:cNvPicPr>
          <p:nvPr/>
        </p:nvPicPr>
        <p:blipFill>
          <a:blip r:embed="rId5" cstate="print"/>
          <a:srcRect/>
          <a:stretch>
            <a:fillRect/>
          </a:stretch>
        </p:blipFill>
        <p:spPr bwMode="auto">
          <a:xfrm>
            <a:off x="4786314" y="3857628"/>
            <a:ext cx="785784" cy="571504"/>
          </a:xfrm>
          <a:prstGeom prst="rect">
            <a:avLst/>
          </a:prstGeom>
          <a:noFill/>
        </p:spPr>
      </p:pic>
      <p:pic>
        <p:nvPicPr>
          <p:cNvPr id="35" name="Picture 8" descr="http://www2.milwaukee.k12.wi.us/spec_serv/Media/assessment.gif"/>
          <p:cNvPicPr>
            <a:picLocks noChangeAspect="1" noChangeArrowheads="1"/>
          </p:cNvPicPr>
          <p:nvPr/>
        </p:nvPicPr>
        <p:blipFill>
          <a:blip r:embed="rId6" cstate="print"/>
          <a:srcRect/>
          <a:stretch>
            <a:fillRect/>
          </a:stretch>
        </p:blipFill>
        <p:spPr bwMode="auto">
          <a:xfrm>
            <a:off x="4714876" y="4929198"/>
            <a:ext cx="990585" cy="642942"/>
          </a:xfrm>
          <a:prstGeom prst="rect">
            <a:avLst/>
          </a:prstGeom>
          <a:noFill/>
        </p:spPr>
      </p:pic>
      <p:sp>
        <p:nvSpPr>
          <p:cNvPr id="36" name="Text Box 28"/>
          <p:cNvSpPr txBox="1">
            <a:spLocks noChangeArrowheads="1"/>
          </p:cNvSpPr>
          <p:nvPr/>
        </p:nvSpPr>
        <p:spPr bwMode="auto">
          <a:xfrm>
            <a:off x="6572264" y="6357958"/>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GROUP SKYPE/DIMDIM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Text Box 19"/>
          <p:cNvSpPr txBox="1">
            <a:spLocks noChangeArrowheads="1"/>
          </p:cNvSpPr>
          <p:nvPr/>
        </p:nvSpPr>
        <p:spPr bwMode="auto">
          <a:xfrm>
            <a:off x="6572264" y="5929330"/>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latin typeface="Arial" pitchFamily="34" charset="0"/>
                <a:cs typeface="Arial" pitchFamily="34" charset="0"/>
              </a:rPr>
              <a:t>VIRTUAL CLASSROOM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 name="Picture 10" descr="http://homepage.ntlworld.com/gary.sturt/classd2.jpg"/>
          <p:cNvPicPr>
            <a:picLocks noChangeAspect="1" noChangeArrowheads="1"/>
          </p:cNvPicPr>
          <p:nvPr/>
        </p:nvPicPr>
        <p:blipFill>
          <a:blip r:embed="rId7" cstate="print"/>
          <a:srcRect/>
          <a:stretch>
            <a:fillRect/>
          </a:stretch>
        </p:blipFill>
        <p:spPr bwMode="auto">
          <a:xfrm>
            <a:off x="4786314" y="5857892"/>
            <a:ext cx="857256" cy="785818"/>
          </a:xfrm>
          <a:prstGeom prst="rect">
            <a:avLst/>
          </a:prstGeom>
          <a:noFill/>
        </p:spPr>
      </p:pic>
      <p:sp>
        <p:nvSpPr>
          <p:cNvPr id="40" name="Text Box 19"/>
          <p:cNvSpPr txBox="1">
            <a:spLocks noChangeArrowheads="1"/>
          </p:cNvSpPr>
          <p:nvPr/>
        </p:nvSpPr>
        <p:spPr bwMode="auto">
          <a:xfrm>
            <a:off x="6572264" y="1571612"/>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latin typeface="Arial" pitchFamily="34" charset="0"/>
                <a:cs typeface="Arial" pitchFamily="34" charset="0"/>
              </a:rPr>
              <a:t>DIMDIM LIKE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19"/>
          <p:cNvSpPr txBox="1">
            <a:spLocks noChangeArrowheads="1"/>
          </p:cNvSpPr>
          <p:nvPr/>
        </p:nvSpPr>
        <p:spPr bwMode="auto">
          <a:xfrm>
            <a:off x="6572264" y="1142984"/>
            <a:ext cx="1752600" cy="22860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latin typeface="Arial" pitchFamily="34" charset="0"/>
                <a:cs typeface="Arial" pitchFamily="34" charset="0"/>
              </a:rPr>
              <a:t>NOTICE BOARD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Date Placeholder 42"/>
          <p:cNvSpPr>
            <a:spLocks noGrp="1"/>
          </p:cNvSpPr>
          <p:nvPr>
            <p:ph type="dt" sz="half" idx="10"/>
          </p:nvPr>
        </p:nvSpPr>
        <p:spPr/>
        <p:txBody>
          <a:bodyPr/>
          <a:lstStyle/>
          <a:p>
            <a:fld id="{2635E50C-AFE3-4053-8DD3-09036361CADB}" type="datetime8">
              <a:rPr lang="en-GB" smtClean="0"/>
              <a:t>22/06/2009 20:19</a:t>
            </a:fld>
            <a:endParaRPr lang="en-US"/>
          </a:p>
        </p:txBody>
      </p:sp>
      <p:sp>
        <p:nvSpPr>
          <p:cNvPr id="44" name="Slide Number Placeholder 43"/>
          <p:cNvSpPr>
            <a:spLocks noGrp="1"/>
          </p:cNvSpPr>
          <p:nvPr>
            <p:ph type="sldNum" sz="quarter" idx="12"/>
          </p:nvPr>
        </p:nvSpPr>
        <p:spPr/>
        <p:txBody>
          <a:bodyPr/>
          <a:lstStyle/>
          <a:p>
            <a:fld id="{2A048606-C246-42A9-8973-096575FFB80A}" type="slidenum">
              <a:rPr lang="en-US" smtClean="0"/>
              <a:pPr/>
              <a:t>48</a:t>
            </a:fld>
            <a:endParaRPr lang="en-US"/>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214282" y="2428868"/>
            <a:ext cx="2319366" cy="1857388"/>
          </a:xfrm>
          <a:prstGeom prst="rect">
            <a:avLst/>
          </a:prstGeom>
          <a:solidFill>
            <a:schemeClr val="bg1">
              <a:lumMod val="75000"/>
            </a:schemeClr>
          </a:solidFill>
          <a:ln w="9525">
            <a:solidFill>
              <a:srgbClr val="000000"/>
            </a:solidFill>
            <a:miter lim="800000"/>
            <a:headEnd/>
            <a:tailEnd/>
          </a:ln>
          <a:effectLst>
            <a:glow rad="228600">
              <a:schemeClr val="accent6">
                <a:satMod val="175000"/>
                <a:alpha val="40000"/>
              </a:schemeClr>
            </a:glow>
          </a:effectLst>
          <a:scene3d>
            <a:camera prst="orthographicFront"/>
            <a:lightRig rig="threePt" dir="t"/>
          </a:scene3d>
          <a:sp3d>
            <a:bevelT w="152400" h="50800" prst="softRound"/>
          </a:sp3d>
        </p:spPr>
        <p:txBody>
          <a:bodyPr/>
          <a:lstStyle/>
          <a:p>
            <a:pPr algn="ctr"/>
            <a:endParaRPr lang="en-US" sz="2400" b="1" dirty="0" smtClean="0">
              <a:cs typeface="Times New Roman" pitchFamily="18" charset="0"/>
            </a:endParaRPr>
          </a:p>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Times New Roman" pitchFamily="18" charset="0"/>
              </a:rPr>
              <a:t>TESOL </a:t>
            </a:r>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Times New Roman" pitchFamily="18" charset="0"/>
              </a:rPr>
              <a:t>FOCUSSED</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eaLnBrk="0" hangingPunct="0"/>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Times New Roman" pitchFamily="18" charset="0"/>
              </a:rPr>
              <a:t>(NEW)</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156" name="Text Box 12"/>
          <p:cNvSpPr txBox="1">
            <a:spLocks noChangeArrowheads="1"/>
          </p:cNvSpPr>
          <p:nvPr/>
        </p:nvSpPr>
        <p:spPr bwMode="auto">
          <a:xfrm>
            <a:off x="3500430" y="1857364"/>
            <a:ext cx="4722838" cy="428627"/>
          </a:xfrm>
          <a:prstGeom prst="rect">
            <a:avLst/>
          </a:prstGeom>
          <a:solidFill>
            <a:schemeClr val="accent2">
              <a:lumMod val="20000"/>
              <a:lumOff val="80000"/>
            </a:schemeClr>
          </a:solidFill>
          <a:ln w="9525">
            <a:solidFill>
              <a:srgbClr val="000000"/>
            </a:solidFill>
            <a:miter lim="800000"/>
            <a:headEnd/>
            <a:tailEnd/>
          </a:ln>
          <a:scene3d>
            <a:camera prst="orthographicFront"/>
            <a:lightRig rig="threePt" dir="t"/>
          </a:scene3d>
          <a:sp3d>
            <a:bevelT prst="angle"/>
          </a:sp3d>
        </p:spPr>
        <p:txBody>
          <a:bodyPr/>
          <a:lstStyle/>
          <a:p>
            <a:pPr algn="ct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OBSERVE-HYPOTHESISE-EXPERIMENT</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55" name="Text Box 11"/>
          <p:cNvSpPr txBox="1">
            <a:spLocks noChangeArrowheads="1"/>
          </p:cNvSpPr>
          <p:nvPr/>
        </p:nvSpPr>
        <p:spPr bwMode="auto">
          <a:xfrm>
            <a:off x="3428992" y="2428868"/>
            <a:ext cx="4722838" cy="500066"/>
          </a:xfrm>
          <a:prstGeom prst="rect">
            <a:avLst/>
          </a:prstGeom>
          <a:solidFill>
            <a:schemeClr val="accent2">
              <a:lumMod val="20000"/>
              <a:lumOff val="80000"/>
            </a:schemeClr>
          </a:solidFill>
          <a:ln w="9525">
            <a:solidFill>
              <a:srgbClr val="000000"/>
            </a:solidFill>
            <a:miter lim="800000"/>
            <a:headEnd/>
            <a:tailEnd/>
          </a:ln>
          <a:scene3d>
            <a:camera prst="orthographicFront"/>
            <a:lightRig rig="threePt" dir="t"/>
          </a:scene3d>
          <a:sp3d>
            <a:bevelT prst="angle"/>
          </a:sp3d>
        </p:spPr>
        <p:txBody>
          <a:bodyPr/>
          <a:lstStyle/>
          <a:p>
            <a:pPr algn="ct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PROCESS WRITING</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54" name="Text Box 10"/>
          <p:cNvSpPr txBox="1">
            <a:spLocks noChangeArrowheads="1"/>
          </p:cNvSpPr>
          <p:nvPr/>
        </p:nvSpPr>
        <p:spPr bwMode="auto">
          <a:xfrm>
            <a:off x="3428992" y="3857628"/>
            <a:ext cx="4710138" cy="785818"/>
          </a:xfrm>
          <a:prstGeom prst="rect">
            <a:avLst/>
          </a:prstGeom>
          <a:solidFill>
            <a:schemeClr val="accent2">
              <a:lumMod val="20000"/>
              <a:lumOff val="80000"/>
            </a:schemeClr>
          </a:solidFill>
          <a:ln w="9525">
            <a:solidFill>
              <a:srgbClr val="000000"/>
            </a:solidFill>
            <a:miter lim="800000"/>
            <a:headEnd/>
            <a:tailEnd/>
          </a:ln>
          <a:scene3d>
            <a:camera prst="orthographicFront"/>
            <a:lightRig rig="threePt" dir="t"/>
          </a:scene3d>
          <a:sp3d>
            <a:bevelT prst="angle"/>
          </a:sp3d>
        </p:spPr>
        <p:txBody>
          <a:bodyPr/>
          <a:lstStyle/>
          <a:p>
            <a:endParaRPr lang="en-US" sz="800" dirty="0">
              <a:cs typeface="Times New Roman" pitchFamily="18" charset="0"/>
            </a:endParaRPr>
          </a:p>
          <a:p>
            <a:pPr algn="ctr" eaLnBrk="0" hangingPunct="0"/>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PRE-WHILE-POST SEGMENT FOR INDIVIDUAL LANGUAGE SKILLS</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53" name="Text Box 9"/>
          <p:cNvSpPr txBox="1">
            <a:spLocks noChangeArrowheads="1"/>
          </p:cNvSpPr>
          <p:nvPr/>
        </p:nvSpPr>
        <p:spPr bwMode="auto">
          <a:xfrm>
            <a:off x="3428992" y="5643578"/>
            <a:ext cx="4722838" cy="776300"/>
          </a:xfrm>
          <a:prstGeom prst="rect">
            <a:avLst/>
          </a:prstGeom>
          <a:solidFill>
            <a:schemeClr val="accent2">
              <a:lumMod val="20000"/>
              <a:lumOff val="80000"/>
            </a:schemeClr>
          </a:solidFill>
          <a:ln w="9525">
            <a:solidFill>
              <a:srgbClr val="000000"/>
            </a:solidFill>
            <a:miter lim="800000"/>
            <a:headEnd/>
            <a:tailEnd/>
          </a:ln>
          <a:scene3d>
            <a:camera prst="orthographicFront"/>
            <a:lightRig rig="threePt" dir="t"/>
          </a:scene3d>
          <a:sp3d>
            <a:bevelT prst="angle"/>
          </a:sp3d>
        </p:spPr>
        <p:txBody>
          <a:bodyPr/>
          <a:lstStyle/>
          <a:p>
            <a:endParaRPr lang="en-US" sz="800" dirty="0">
              <a:cs typeface="Times New Roman" pitchFamily="18" charset="0"/>
            </a:endParaRPr>
          </a:p>
          <a:p>
            <a:pPr algn="ctr" eaLnBrk="0" hangingPunct="0"/>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PRE-BUILD OWN SEQUENCE WITH NEW TESOL TOOL AND EASY EDITOR</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51" name="Line 7"/>
          <p:cNvSpPr>
            <a:spLocks noChangeShapeType="1"/>
          </p:cNvSpPr>
          <p:nvPr/>
        </p:nvSpPr>
        <p:spPr bwMode="auto">
          <a:xfrm flipV="1">
            <a:off x="2500298" y="3286125"/>
            <a:ext cx="928694" cy="71438"/>
          </a:xfrm>
          <a:prstGeom prst="line">
            <a:avLst/>
          </a:prstGeom>
          <a:noFill/>
          <a:ln w="98425">
            <a:solidFill>
              <a:srgbClr val="000000"/>
            </a:solidFill>
            <a:round/>
            <a:headEnd/>
            <a:tailEnd type="triangle" w="med" len="med"/>
          </a:ln>
        </p:spPr>
        <p:txBody>
          <a:bodyPr/>
          <a:lstStyle/>
          <a:p>
            <a:endParaRPr lang="en-US"/>
          </a:p>
        </p:txBody>
      </p:sp>
      <p:sp>
        <p:nvSpPr>
          <p:cNvPr id="6162" name="Rectangle 18"/>
          <p:cNvSpPr>
            <a:spLocks noChangeArrowheads="1"/>
          </p:cNvSpPr>
          <p:nvPr/>
        </p:nvSpPr>
        <p:spPr bwMode="auto">
          <a:xfrm>
            <a:off x="1" y="1230313"/>
            <a:ext cx="184731" cy="369332"/>
          </a:xfrm>
          <a:prstGeom prst="rect">
            <a:avLst/>
          </a:prstGeom>
          <a:noFill/>
          <a:ln w="9525">
            <a:noFill/>
            <a:miter lim="800000"/>
            <a:headEnd/>
            <a:tailEnd/>
          </a:ln>
          <a:effectLst/>
        </p:spPr>
        <p:txBody>
          <a:bodyPr wrap="none" anchor="ctr">
            <a:spAutoFit/>
          </a:bodyPr>
          <a:lstStyle/>
          <a:p>
            <a:endParaRPr lang="en-US"/>
          </a:p>
        </p:txBody>
      </p:sp>
      <p:sp>
        <p:nvSpPr>
          <p:cNvPr id="18" name="Text Box 12"/>
          <p:cNvSpPr txBox="1">
            <a:spLocks noChangeArrowheads="1"/>
          </p:cNvSpPr>
          <p:nvPr/>
        </p:nvSpPr>
        <p:spPr bwMode="auto">
          <a:xfrm>
            <a:off x="857224" y="285728"/>
            <a:ext cx="7000924" cy="571504"/>
          </a:xfrm>
          <a:prstGeom prst="rect">
            <a:avLst/>
          </a:prstGeom>
          <a:solidFill>
            <a:srgbClr val="CCFFFF"/>
          </a:solidFill>
          <a:ln w="9525">
            <a:solidFill>
              <a:srgbClr val="000000"/>
            </a:solidFill>
            <a:miter lim="800000"/>
            <a:headEnd/>
            <a:tailEnd/>
          </a:ln>
        </p:spPr>
        <p:txBody>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TESOL IDEAS FOR ACTIVITY PLANNER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3500430" y="1142984"/>
            <a:ext cx="4714908" cy="584775"/>
          </a:xfrm>
          <a:prstGeom prst="rect">
            <a:avLst/>
          </a:prstGeom>
          <a:solidFill>
            <a:schemeClr val="accent2">
              <a:lumMod val="20000"/>
              <a:lumOff val="80000"/>
            </a:schemeClr>
          </a:solidFill>
          <a:ln>
            <a:solidFill>
              <a:schemeClr val="tx1"/>
            </a:solidFill>
          </a:ln>
          <a:scene3d>
            <a:camera prst="orthographicFront"/>
            <a:lightRig rig="threePt" dir="t"/>
          </a:scene3d>
          <a:sp3d>
            <a:bevelT prst="angle"/>
          </a:sp3d>
        </p:spPr>
        <p:txBody>
          <a:bodyPr wrap="square">
            <a:spAutoFit/>
          </a:bodyPr>
          <a:lstStyle/>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PRESENT-PRACTICE-PRODUCE</a:t>
            </a:r>
          </a:p>
          <a:p>
            <a:pPr algn="ct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ctangle 15"/>
          <p:cNvSpPr/>
          <p:nvPr/>
        </p:nvSpPr>
        <p:spPr>
          <a:xfrm>
            <a:off x="3428992" y="3071810"/>
            <a:ext cx="4714908" cy="523220"/>
          </a:xfrm>
          <a:prstGeom prst="rect">
            <a:avLst/>
          </a:prstGeom>
          <a:solidFill>
            <a:schemeClr val="accent2">
              <a:lumMod val="20000"/>
              <a:lumOff val="80000"/>
            </a:schemeClr>
          </a:solidFill>
          <a:ln>
            <a:solidFill>
              <a:schemeClr val="tx1"/>
            </a:solidFill>
          </a:ln>
          <a:scene3d>
            <a:camera prst="orthographicFront"/>
            <a:lightRig rig="threePt" dir="t"/>
          </a:scene3d>
          <a:sp3d>
            <a:bevelT prst="angle"/>
          </a:sp3d>
        </p:spPr>
        <p:txBody>
          <a:bodyPr wrap="square">
            <a:spAutoFit/>
          </a:bodyPr>
          <a:lstStyle/>
          <a:p>
            <a:pPr lvl="0" algn="ctr" eaLnBrk="0" hangingPunct="0"/>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PRODUCT WRITING</a:t>
            </a:r>
          </a:p>
          <a:p>
            <a:pPr lvl="0" algn="ctr" eaLnBrk="0" hangingPunct="0"/>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ctangle 16"/>
          <p:cNvSpPr/>
          <p:nvPr/>
        </p:nvSpPr>
        <p:spPr>
          <a:xfrm>
            <a:off x="3428992" y="4857760"/>
            <a:ext cx="4714908" cy="523220"/>
          </a:xfrm>
          <a:prstGeom prst="rect">
            <a:avLst/>
          </a:prstGeom>
          <a:solidFill>
            <a:schemeClr val="accent2">
              <a:lumMod val="20000"/>
              <a:lumOff val="80000"/>
            </a:schemeClr>
          </a:solidFill>
          <a:ln>
            <a:solidFill>
              <a:schemeClr val="tx1"/>
            </a:solidFill>
          </a:ln>
          <a:scene3d>
            <a:camera prst="orthographicFront"/>
            <a:lightRig rig="threePt" dir="t"/>
          </a:scene3d>
          <a:sp3d>
            <a:bevelT prst="angle"/>
          </a:sp3d>
        </p:spPr>
        <p:txBody>
          <a:bodyPr wrap="square">
            <a:spAutoFit/>
          </a:bodyPr>
          <a:lstStyle/>
          <a:p>
            <a:pPr lvl="0" algn="ctr" eaLnBrk="0" hangingPunct="0"/>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TASK-BASED</a:t>
            </a:r>
          </a:p>
          <a:p>
            <a:pPr lvl="0" algn="ctr" eaLnBrk="0" hangingPunct="0"/>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Date Placeholder 13"/>
          <p:cNvSpPr>
            <a:spLocks noGrp="1"/>
          </p:cNvSpPr>
          <p:nvPr>
            <p:ph type="dt" sz="half" idx="10"/>
          </p:nvPr>
        </p:nvSpPr>
        <p:spPr/>
        <p:txBody>
          <a:bodyPr/>
          <a:lstStyle/>
          <a:p>
            <a:fld id="{70FAF22E-2471-4896-98B3-6F491E1BB45B}" type="datetime8">
              <a:rPr lang="en-GB" smtClean="0"/>
              <a:t>22/06/2009 20:19</a:t>
            </a:fld>
            <a:endParaRPr lang="en-US"/>
          </a:p>
        </p:txBody>
      </p:sp>
      <p:sp>
        <p:nvSpPr>
          <p:cNvPr id="19" name="Slide Number Placeholder 18"/>
          <p:cNvSpPr>
            <a:spLocks noGrp="1"/>
          </p:cNvSpPr>
          <p:nvPr>
            <p:ph type="sldNum" sz="quarter" idx="12"/>
          </p:nvPr>
        </p:nvSpPr>
        <p:spPr/>
        <p:txBody>
          <a:bodyPr/>
          <a:lstStyle/>
          <a:p>
            <a:fld id="{2A048606-C246-42A9-8973-096575FFB80A}" type="slidenum">
              <a:rPr lang="en-US" smtClean="0"/>
              <a:pPr/>
              <a:t>49</a:t>
            </a:fld>
            <a:endParaRPr 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rot="21409286">
            <a:off x="5185333" y="602259"/>
            <a:ext cx="3731727" cy="1612227"/>
          </a:xfrm>
          <a:prstGeom prst="rect">
            <a:avLst/>
          </a:prstGeom>
          <a:blipFill>
            <a:blip r:embed="rId2" cstate="print"/>
            <a:tile tx="0" ty="0" sx="100000" sy="100000" flip="none" algn="tl"/>
          </a:blipFill>
          <a:ln w="9525">
            <a:noFill/>
            <a:miter lim="800000"/>
            <a:headEnd/>
            <a:tailEnd/>
          </a:ln>
          <a:effectLst/>
          <a:scene3d>
            <a:camera prst="perspectiveContrastingLef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4400" dirty="0" smtClean="0">
                <a:latin typeface="+mn-lt"/>
              </a:rPr>
              <a:t>Second </a:t>
            </a:r>
            <a:r>
              <a:rPr kumimoji="0" lang="en-GB" sz="4400" b="0" i="0" u="none" strike="noStrike" kern="1200" cap="none" spc="0" normalizeH="0" noProof="0" dirty="0" smtClean="0">
                <a:ln>
                  <a:noFill/>
                </a:ln>
                <a:effectLst/>
                <a:uLnTx/>
                <a:uFillTx/>
                <a:latin typeface="+mn-lt"/>
                <a:ea typeface="+mn-ea"/>
                <a:cs typeface="+mn-cs"/>
              </a:rPr>
              <a:t>Key messages</a:t>
            </a:r>
            <a:endParaRPr kumimoji="0" lang="en-US" sz="4400" b="0" i="0" u="none" strike="noStrike" kern="1200" cap="none" spc="0" normalizeH="0" baseline="0" noProof="0" dirty="0">
              <a:ln>
                <a:noFill/>
              </a:ln>
              <a:effectLst/>
              <a:uLnTx/>
              <a:uFillTx/>
              <a:latin typeface="+mn-lt"/>
              <a:ea typeface="+mn-ea"/>
              <a:cs typeface="+mn-cs"/>
            </a:endParaRPr>
          </a:p>
        </p:txBody>
      </p:sp>
      <p:sp>
        <p:nvSpPr>
          <p:cNvPr id="5" name="Content Placeholder 2"/>
          <p:cNvSpPr>
            <a:spLocks noGrp="1"/>
          </p:cNvSpPr>
          <p:nvPr>
            <p:ph idx="4294967295"/>
          </p:nvPr>
        </p:nvSpPr>
        <p:spPr>
          <a:xfrm>
            <a:off x="714348" y="714356"/>
            <a:ext cx="3786214" cy="2357454"/>
          </a:xfrm>
          <a:solidFill>
            <a:schemeClr val="accent2">
              <a:lumMod val="20000"/>
              <a:lumOff val="80000"/>
            </a:schemeClr>
          </a:solidFill>
          <a:ln/>
          <a:effectLst>
            <a:glow rad="228600">
              <a:schemeClr val="accent6">
                <a:satMod val="175000"/>
                <a:alpha val="40000"/>
              </a:schemeClr>
            </a:glow>
          </a:effectLst>
        </p:spPr>
        <p:txBody>
          <a:bodyPr rtlCol="0">
            <a:noAutofit/>
          </a:bodyPr>
          <a:lstStyle/>
          <a:p>
            <a:pPr marL="0" indent="0" algn="just" fontAlgn="auto">
              <a:spcAft>
                <a:spcPts val="0"/>
              </a:spcAft>
              <a:buFont typeface="Arial" pitchFamily="34" charset="0"/>
              <a:buNone/>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A</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specialised </a:t>
            </a:r>
            <a:r>
              <a:rPr lang="en-GB" sz="2400" dirty="0" err="1">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TESOL</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authoring tool would assist in the construction of non-Internet dependent and LAMS-gradable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sequences.</a:t>
            </a:r>
          </a:p>
          <a:p>
            <a:pPr marL="0" indent="0" algn="just" fontAlgn="auto">
              <a:spcAft>
                <a:spcPts val="0"/>
              </a:spcAft>
              <a:buFont typeface="Arial" pitchFamily="34" charset="0"/>
              <a:buNone/>
              <a:defRPr/>
            </a:pPr>
            <a:endParaRPr lang="en-GB" sz="2400" dirty="0">
              <a:cs typeface="Times New Roman" pitchFamily="18" charset="0"/>
            </a:endParaRPr>
          </a:p>
          <a:p>
            <a:pPr marL="0" indent="0" algn="just" fontAlgn="auto">
              <a:spcAft>
                <a:spcPts val="0"/>
              </a:spcAft>
              <a:buFont typeface="Arial" pitchFamily="34" charset="0"/>
              <a:buNone/>
              <a:defRPr/>
            </a:pPr>
            <a:r>
              <a:rPr lang="en-GB" sz="2400" dirty="0" smtClean="0">
                <a:cs typeface="Times New Roman" pitchFamily="18" charset="0"/>
              </a:rPr>
              <a:t> </a:t>
            </a:r>
            <a:endParaRPr lang="en-US" sz="2400" kern="1200" dirty="0">
              <a:latin typeface="+mn-lt"/>
              <a:ea typeface="+mn-ea"/>
              <a:cs typeface="+mn-cs"/>
            </a:endParaRPr>
          </a:p>
        </p:txBody>
      </p:sp>
      <p:sp>
        <p:nvSpPr>
          <p:cNvPr id="7" name="Content Placeholder 2"/>
          <p:cNvSpPr>
            <a:spLocks noGrp="1"/>
          </p:cNvSpPr>
          <p:nvPr>
            <p:ph idx="4294967295"/>
          </p:nvPr>
        </p:nvSpPr>
        <p:spPr>
          <a:xfrm>
            <a:off x="714348" y="4357694"/>
            <a:ext cx="3929090" cy="1643074"/>
          </a:xfrm>
          <a:solidFill>
            <a:schemeClr val="accent2">
              <a:lumMod val="20000"/>
              <a:lumOff val="80000"/>
            </a:schemeClr>
          </a:solidFill>
          <a:ln/>
          <a:effectLst>
            <a:glow rad="228600">
              <a:schemeClr val="accent6">
                <a:satMod val="175000"/>
                <a:alpha val="40000"/>
              </a:schemeClr>
            </a:glow>
          </a:effectLst>
        </p:spPr>
        <p:txBody>
          <a:bodyPr rtlCol="0">
            <a:noAutofit/>
            <a:scene3d>
              <a:camera prst="orthographicFront"/>
              <a:lightRig rig="threePt" dir="t"/>
            </a:scene3d>
            <a:sp3d extrusionH="57150">
              <a:bevelT w="38100" h="38100"/>
            </a:sp3d>
          </a:bodyPr>
          <a:lstStyle/>
          <a:p>
            <a:pPr marL="0" indent="0" algn="just" fontAlgn="auto">
              <a:spcAft>
                <a:spcPts val="0"/>
              </a:spcAft>
              <a:buNone/>
              <a:defRPr/>
            </a:pPr>
            <a:r>
              <a:rPr lang="en-GB"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TESOL</a:t>
            </a: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t>
            </a:r>
            <a:r>
              <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sequences can still be authored with many of the existing tools. </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lgn="just" fontAlgn="auto">
              <a:spcAft>
                <a:spcPts val="0"/>
              </a:spcAft>
              <a:buFont typeface="Arial" pitchFamily="34" charset="0"/>
              <a:buNone/>
              <a:defRPr/>
            </a:pPr>
            <a:endParaRPr lang="en-US" sz="2400" kern="1200" dirty="0">
              <a:latin typeface="+mn-lt"/>
              <a:ea typeface="+mn-ea"/>
              <a:cs typeface="+mn-cs"/>
            </a:endParaRPr>
          </a:p>
        </p:txBody>
      </p:sp>
      <p:sp>
        <p:nvSpPr>
          <p:cNvPr id="6" name="Content Placeholder 2"/>
          <p:cNvSpPr>
            <a:spLocks noGrp="1"/>
          </p:cNvSpPr>
          <p:nvPr>
            <p:ph idx="4294967295"/>
          </p:nvPr>
        </p:nvSpPr>
        <p:spPr>
          <a:xfrm>
            <a:off x="5643570" y="3714752"/>
            <a:ext cx="2928958" cy="1571636"/>
          </a:xfrm>
          <a:solidFill>
            <a:schemeClr val="accent2">
              <a:lumMod val="20000"/>
              <a:lumOff val="80000"/>
            </a:schemeClr>
          </a:solidFill>
          <a:ln/>
          <a:effectLst>
            <a:glow rad="228600">
              <a:schemeClr val="accent6">
                <a:satMod val="175000"/>
                <a:alpha val="40000"/>
              </a:schemeClr>
            </a:glow>
          </a:effectLst>
        </p:spPr>
        <p:txBody>
          <a:bodyPr rtlCol="0">
            <a:noAutofit/>
          </a:bodyPr>
          <a:lstStyle/>
          <a:p>
            <a:pPr marL="0" indent="0" algn="just" fontAlgn="auto">
              <a:spcAft>
                <a:spcPts val="0"/>
              </a:spcAft>
              <a:buFont typeface="Arial" pitchFamily="34" charset="0"/>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An ‘easy author’ tool may facilitate TESOL sequence creation</a:t>
            </a:r>
            <a:endParaRPr lang="en-US" sz="24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endParaRPr>
          </a:p>
        </p:txBody>
      </p:sp>
      <p:sp>
        <p:nvSpPr>
          <p:cNvPr id="8" name="Rectangle 7"/>
          <p:cNvSpPr/>
          <p:nvPr/>
        </p:nvSpPr>
        <p:spPr>
          <a:xfrm>
            <a:off x="8369429" y="0"/>
            <a:ext cx="774571" cy="369332"/>
          </a:xfrm>
          <a:prstGeom prst="rect">
            <a:avLst/>
          </a:prstGeom>
        </p:spPr>
        <p:txBody>
          <a:bodyPr wrap="none">
            <a:spAutoFit/>
          </a:bodyPr>
          <a:lstStyle/>
          <a:p>
            <a:fld id="{E8C6C5AE-AA76-4D0A-9E76-AAD56217FA96}" type="datetime10">
              <a:rPr lang="en-US" b="1"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pPr/>
              <a:t>20:28</a:t>
            </a:fld>
            <a:endParaRPr lang="en-US" dirty="0"/>
          </a:p>
        </p:txBody>
      </p:sp>
      <p:sp>
        <p:nvSpPr>
          <p:cNvPr id="9" name="Date Placeholder 8"/>
          <p:cNvSpPr>
            <a:spLocks noGrp="1"/>
          </p:cNvSpPr>
          <p:nvPr>
            <p:ph type="dt" sz="half" idx="10"/>
          </p:nvPr>
        </p:nvSpPr>
        <p:spPr/>
        <p:txBody>
          <a:bodyPr/>
          <a:lstStyle/>
          <a:p>
            <a:fld id="{FC11ED21-583E-45EF-8BF3-6939C9D0A49D}" type="datetime8">
              <a:rPr lang="en-GB" smtClean="0"/>
              <a:t>22/06/2009 20:28</a:t>
            </a:fld>
            <a:endParaRPr lang="en-US"/>
          </a:p>
        </p:txBody>
      </p:sp>
      <p:sp>
        <p:nvSpPr>
          <p:cNvPr id="10" name="Slide Number Placeholder 9"/>
          <p:cNvSpPr>
            <a:spLocks noGrp="1"/>
          </p:cNvSpPr>
          <p:nvPr>
            <p:ph type="sldNum" sz="quarter" idx="12"/>
          </p:nvPr>
        </p:nvSpPr>
        <p:spPr/>
        <p:txBody>
          <a:bodyPr/>
          <a:lstStyle/>
          <a:p>
            <a:fld id="{E7901C4A-0B10-4D7E-8770-1BFDE522A871}" type="slidenum">
              <a:rPr lang="en-US" smtClean="0"/>
              <a:pPr/>
              <a:t>5</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1000"/>
                                        <p:tgtEl>
                                          <p:spTgt spid="5">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amond(in)">
                                      <p:cBhvr>
                                        <p:cTn id="10" dur="1000"/>
                                        <p:tgtEl>
                                          <p:spTgt spid="5">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amond(in)">
                                      <p:cBhvr>
                                        <p:cTn id="13" dur="1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dissolve">
                                      <p:cBhvr>
                                        <p:cTn id="18" dur="500"/>
                                        <p:tgtEl>
                                          <p:spTgt spid="7">
                                            <p:bg/>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dissolve">
                                      <p:cBhvr>
                                        <p:cTn id="26" dur="500"/>
                                        <p:tgtEl>
                                          <p:spTgt spid="6">
                                            <p:bg/>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dissolve">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uiExpand="1" build="p" animBg="1"/>
      <p:bldP spid="6"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8001056" cy="6001643"/>
          </a:xfrm>
          <a:prstGeom prst="rect">
            <a:avLst/>
          </a:prstGeom>
          <a:solidFill>
            <a:schemeClr val="accent2">
              <a:lumMod val="20000"/>
              <a:lumOff val="80000"/>
            </a:schemeClr>
          </a:solidFill>
          <a:effectLst>
            <a:glow rad="101600">
              <a:schemeClr val="accent6">
                <a:satMod val="175000"/>
                <a:alpha val="40000"/>
              </a:schemeClr>
            </a:glow>
          </a:effectLst>
          <a:scene3d>
            <a:camera prst="perspectiveBelow"/>
            <a:lightRig rig="threePt" dir="t"/>
          </a:scene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conclusion, even though there may be many legitimate points to discuss/research at both the theoretical and implementation levels of LAMS use in TESOL, more dissemination (e.g. on </a:t>
            </a:r>
            <a:r>
              <a:rPr lang="en-GB" sz="2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rPr>
              <a:t>LAMS Community</a:t>
            </a:r>
            <a:r>
              <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sequences is now urgently required. </a:t>
            </a:r>
          </a:p>
          <a:p>
            <a:endPar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Furthermore, although it is recommended that the creation of a more specialised TESOL authoring tool would assist in the construction of non-Internet dependent and LAMS-gradable sequences, it is held that TESOL sequences can still be authored with many of the existing tools. </a:t>
            </a:r>
          </a:p>
          <a:p>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Date Placeholder 3"/>
          <p:cNvSpPr>
            <a:spLocks noGrp="1"/>
          </p:cNvSpPr>
          <p:nvPr>
            <p:ph type="dt" sz="half" idx="10"/>
          </p:nvPr>
        </p:nvSpPr>
        <p:spPr/>
        <p:txBody>
          <a:bodyPr/>
          <a:lstStyle/>
          <a:p>
            <a:fld id="{EF135190-D216-4A53-AFD8-009C28E06E39}" type="datetime8">
              <a:rPr lang="en-GB" smtClean="0"/>
              <a:t>22/06/2009 20:19</a:t>
            </a:fld>
            <a:endParaRPr lang="en-US"/>
          </a:p>
        </p:txBody>
      </p:sp>
      <p:sp>
        <p:nvSpPr>
          <p:cNvPr id="5" name="Slide Number Placeholder 4"/>
          <p:cNvSpPr>
            <a:spLocks noGrp="1"/>
          </p:cNvSpPr>
          <p:nvPr>
            <p:ph type="sldNum" sz="quarter" idx="12"/>
          </p:nvPr>
        </p:nvSpPr>
        <p:spPr/>
        <p:txBody>
          <a:bodyPr/>
          <a:lstStyle/>
          <a:p>
            <a:fld id="{2A048606-C246-42A9-8973-096575FFB80A}" type="slidenum">
              <a:rPr lang="en-US" smtClean="0"/>
              <a:pPr/>
              <a:t>50</a:t>
            </a:fld>
            <a:endParaRPr 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rot="21087359">
            <a:off x="1674223" y="1717760"/>
            <a:ext cx="6022752" cy="2793001"/>
          </a:xfrm>
          <a:prstGeom prst="rect">
            <a:avLst/>
          </a:prstGeom>
          <a:solidFill>
            <a:schemeClr val="accent6">
              <a:lumMod val="20000"/>
              <a:lumOff val="80000"/>
            </a:schemeClr>
          </a:solidFill>
          <a:ln w="9525">
            <a:noFill/>
            <a:miter lim="800000"/>
            <a:headEnd/>
            <a:tailEnd/>
          </a:ln>
          <a:effectLst>
            <a:glow rad="228600">
              <a:schemeClr val="accent4">
                <a:satMod val="175000"/>
                <a:alpha val="40000"/>
              </a:schemeClr>
            </a:glow>
          </a:effectLst>
          <a:scene3d>
            <a:camera prst="obliqueTopRight"/>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Potential uses of LAMS in TESOL </a:t>
            </a:r>
            <a:endParaRPr lang="en-GB"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a:p>
            <a:pPr lvl="0" algn="ctr" fontAlgn="auto">
              <a:spcBef>
                <a:spcPct val="20000"/>
              </a:spcBef>
              <a:spcAft>
                <a:spcPts val="0"/>
              </a:spcAft>
              <a:defRPr/>
            </a:pPr>
            <a:endParaRPr lang="en-GB" sz="2400" dirty="0" smtClean="0">
              <a:effectLst>
                <a:glow rad="228600">
                  <a:schemeClr val="accent4">
                    <a:satMod val="175000"/>
                    <a:alpha val="40000"/>
                  </a:schemeClr>
                </a:glow>
              </a:effectLst>
            </a:endParaRPr>
          </a:p>
          <a:p>
            <a:pPr lvl="0" algn="ctr" fontAlgn="auto">
              <a:spcBef>
                <a:spcPct val="20000"/>
              </a:spcBef>
              <a:spcAft>
                <a:spcPts val="0"/>
              </a:spcAft>
              <a:defRPr/>
            </a:pPr>
            <a:endParaRPr lang="en-GB" sz="2400" dirty="0" smtClean="0">
              <a:effectLst>
                <a:glow rad="228600">
                  <a:schemeClr val="accent4">
                    <a:satMod val="175000"/>
                    <a:alpha val="40000"/>
                  </a:schemeClr>
                </a:glow>
              </a:effectLst>
            </a:endParaRPr>
          </a:p>
          <a:p>
            <a:pPr lvl="0" algn="ctr" fontAlgn="auto">
              <a:spcBef>
                <a:spcPct val="20000"/>
              </a:spcBef>
              <a:spcAft>
                <a:spcPts val="0"/>
              </a:spcAft>
              <a:defRPr/>
            </a:pPr>
            <a:endParaRPr lang="en-GB" sz="2400" dirty="0" smtClean="0">
              <a:effectLst>
                <a:glow rad="228600">
                  <a:schemeClr val="accent4">
                    <a:satMod val="175000"/>
                    <a:alpha val="40000"/>
                  </a:schemeClr>
                </a:glow>
              </a:effectLs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chemeClr val="tx1">
                  <a:tint val="75000"/>
                </a:schemeClr>
              </a:solidFill>
              <a:effectLst>
                <a:glow rad="228600">
                  <a:schemeClr val="accent4">
                    <a:satMod val="175000"/>
                    <a:alpha val="40000"/>
                  </a:schemeClr>
                </a:glow>
              </a:effectLst>
              <a:uLnTx/>
              <a:uFillTx/>
              <a:latin typeface="+mn-lt"/>
              <a:ea typeface="+mn-ea"/>
              <a:cs typeface="+mn-cs"/>
            </a:endParaRPr>
          </a:p>
        </p:txBody>
      </p:sp>
      <p:sp>
        <p:nvSpPr>
          <p:cNvPr id="3" name="Rectangle 2"/>
          <p:cNvSpPr/>
          <p:nvPr/>
        </p:nvSpPr>
        <p:spPr>
          <a:xfrm>
            <a:off x="8369429" y="0"/>
            <a:ext cx="774571" cy="369332"/>
          </a:xfrm>
          <a:prstGeom prst="rect">
            <a:avLst/>
          </a:prstGeom>
        </p:spPr>
        <p:txBody>
          <a:bodyPr wrap="none">
            <a:spAutoFit/>
          </a:bodyPr>
          <a:lstStyle/>
          <a:p>
            <a:fld id="{E8C6C5AE-AA76-4D0A-9E76-AAD56217FA96}" type="datetime10">
              <a:rPr lang="en-US" b="1"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pPr/>
              <a:t>20:28</a:t>
            </a:fld>
            <a:endParaRPr lang="en-US" dirty="0"/>
          </a:p>
        </p:txBody>
      </p:sp>
      <p:sp>
        <p:nvSpPr>
          <p:cNvPr id="5" name="Date Placeholder 4"/>
          <p:cNvSpPr>
            <a:spLocks noGrp="1"/>
          </p:cNvSpPr>
          <p:nvPr>
            <p:ph type="dt" sz="half" idx="10"/>
          </p:nvPr>
        </p:nvSpPr>
        <p:spPr/>
        <p:txBody>
          <a:bodyPr/>
          <a:lstStyle/>
          <a:p>
            <a:fld id="{72618A4C-0F59-4A5C-B251-975683B7846F}" type="datetime8">
              <a:rPr lang="en-GB" smtClean="0"/>
              <a:t>22/06/2009 20:28</a:t>
            </a:fld>
            <a:endParaRPr lang="en-US"/>
          </a:p>
        </p:txBody>
      </p:sp>
      <p:sp>
        <p:nvSpPr>
          <p:cNvPr id="6" name="Slide Number Placeholder 5"/>
          <p:cNvSpPr>
            <a:spLocks noGrp="1"/>
          </p:cNvSpPr>
          <p:nvPr>
            <p:ph type="sldNum" sz="quarter" idx="12"/>
          </p:nvPr>
        </p:nvSpPr>
        <p:spPr/>
        <p:txBody>
          <a:bodyPr/>
          <a:lstStyle/>
          <a:p>
            <a:fld id="{E7901C4A-0B10-4D7E-8770-1BFDE522A871}" type="slidenum">
              <a:rPr lang="en-US" smtClean="0"/>
              <a:pPr/>
              <a:t>6</a:t>
            </a:fld>
            <a:endParaRPr lang="en-US"/>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071538" y="500043"/>
            <a:ext cx="4643470" cy="3857652"/>
          </a:xfrm>
          <a:prstGeom prst="rect">
            <a:avLst/>
          </a:prstGeom>
          <a:noFill/>
          <a:ln w="9525">
            <a:noFill/>
            <a:miter lim="800000"/>
            <a:headEnd/>
            <a:tailEnd/>
          </a:ln>
          <a:effectLst/>
          <a:scene3d>
            <a:camera prst="perspectiveHeroicExtremeRightFacing"/>
            <a:lightRig rig="threePt" dir="t"/>
          </a:scene3d>
        </p:spPr>
      </p:pic>
      <p:sp>
        <p:nvSpPr>
          <p:cNvPr id="6" name="Content Placeholder 2"/>
          <p:cNvSpPr>
            <a:spLocks noGrp="1"/>
          </p:cNvSpPr>
          <p:nvPr>
            <p:ph idx="4294967295"/>
          </p:nvPr>
        </p:nvSpPr>
        <p:spPr>
          <a:xfrm>
            <a:off x="4429124" y="4357693"/>
            <a:ext cx="4286280" cy="2000265"/>
          </a:xfrm>
          <a:solidFill>
            <a:schemeClr val="accent2">
              <a:lumMod val="20000"/>
              <a:lumOff val="80000"/>
            </a:schemeClr>
          </a:solidFill>
          <a:ln/>
          <a:effectLst>
            <a:glow rad="228600">
              <a:schemeClr val="accent6">
                <a:satMod val="175000"/>
                <a:alpha val="40000"/>
              </a:schemeClr>
            </a:glow>
          </a:effectLst>
        </p:spPr>
        <p:txBody>
          <a:bodyPr rtlCol="0">
            <a:noAutofit/>
            <a:scene3d>
              <a:camera prst="orthographicFront"/>
              <a:lightRig rig="threePt" dir="t"/>
            </a:scene3d>
            <a:sp3d extrusionH="57150">
              <a:bevelT w="38100" h="38100"/>
            </a:sp3d>
          </a:bodyPr>
          <a:lstStyle/>
          <a:p>
            <a:pPr marL="0" indent="0" algn="just" fontAlgn="auto">
              <a:spcAft>
                <a:spcPts val="0"/>
              </a:spcAft>
              <a:buNone/>
              <a:defRPr/>
            </a:pPr>
            <a:r>
              <a:rPr lang="en-GB"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Potential </a:t>
            </a:r>
            <a:r>
              <a:rPr lang="en-GB"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for the utilisation of LAMS in three justifiably overlapping worldwide niche </a:t>
            </a:r>
            <a:r>
              <a:rPr lang="en-GB" sz="24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ESOL</a:t>
            </a:r>
            <a:r>
              <a:rPr lang="en-GB" sz="2400"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GB"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market areas today</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marL="0" indent="0" algn="just" fontAlgn="auto">
              <a:spcAft>
                <a:spcPts val="0"/>
              </a:spcAft>
              <a:buNone/>
              <a:defRPr/>
            </a:pPr>
            <a:endParaRPr lang="en-US" sz="2400" dirty="0"/>
          </a:p>
          <a:p>
            <a:pPr marL="0" indent="0" algn="just" fontAlgn="auto">
              <a:spcAft>
                <a:spcPts val="0"/>
              </a:spcAft>
              <a:buFont typeface="Arial" pitchFamily="34" charset="0"/>
              <a:buNone/>
              <a:defRPr/>
            </a:pPr>
            <a:endParaRPr lang="en-US" sz="2400" kern="1200" dirty="0">
              <a:latin typeface="+mn-lt"/>
              <a:ea typeface="+mn-ea"/>
              <a:cs typeface="+mn-cs"/>
            </a:endParaRPr>
          </a:p>
        </p:txBody>
      </p:sp>
      <p:sp>
        <p:nvSpPr>
          <p:cNvPr id="8" name="Subtitle 2"/>
          <p:cNvSpPr txBox="1">
            <a:spLocks/>
          </p:cNvSpPr>
          <p:nvPr/>
        </p:nvSpPr>
        <p:spPr bwMode="auto">
          <a:xfrm>
            <a:off x="6643702" y="1214423"/>
            <a:ext cx="1714512" cy="1000132"/>
          </a:xfrm>
          <a:prstGeom prst="rect">
            <a:avLst/>
          </a:prstGeom>
          <a:blipFill>
            <a:blip r:embed="rId3" cstate="print"/>
            <a:tile tx="0" ty="0" sx="100000" sy="100000" flip="none" algn="tl"/>
          </a:blipFill>
          <a:ln w="9525">
            <a:noFill/>
            <a:miter lim="800000"/>
            <a:headEnd/>
            <a:tailEnd/>
          </a:ln>
          <a:effectLst/>
          <a:scene3d>
            <a:camera prst="perspectiveHeroicExtremeRigh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Potential uses of LAMS in </a:t>
            </a:r>
            <a:r>
              <a:rPr lang="en-GB"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TESOL</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kumimoji="0" lang="en-US"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7" name="Date Placeholder 6"/>
          <p:cNvSpPr>
            <a:spLocks noGrp="1"/>
          </p:cNvSpPr>
          <p:nvPr>
            <p:ph type="dt" sz="half" idx="10"/>
          </p:nvPr>
        </p:nvSpPr>
        <p:spPr/>
        <p:txBody>
          <a:bodyPr/>
          <a:lstStyle/>
          <a:p>
            <a:fld id="{21211AA7-4927-4325-B397-D4A64D6C6479}" type="datetime8">
              <a:rPr lang="en-GB" smtClean="0"/>
              <a:t>22/06/2009 20:28</a:t>
            </a:fld>
            <a:endParaRPr lang="en-US"/>
          </a:p>
        </p:txBody>
      </p:sp>
      <p:sp>
        <p:nvSpPr>
          <p:cNvPr id="9" name="Slide Number Placeholder 8"/>
          <p:cNvSpPr>
            <a:spLocks noGrp="1"/>
          </p:cNvSpPr>
          <p:nvPr>
            <p:ph type="sldNum" sz="quarter" idx="12"/>
          </p:nvPr>
        </p:nvSpPr>
        <p:spPr/>
        <p:txBody>
          <a:bodyPr/>
          <a:lstStyle/>
          <a:p>
            <a:fld id="{E7901C4A-0B10-4D7E-8770-1BFDE522A871}" type="slidenum">
              <a:rPr lang="en-US" smtClean="0"/>
              <a:pPr/>
              <a:t>7</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714348" y="285729"/>
            <a:ext cx="5572164" cy="4071967"/>
          </a:xfrm>
          <a:prstGeom prst="rect">
            <a:avLst/>
          </a:prstGeom>
          <a:noFill/>
          <a:ln w="9525">
            <a:noFill/>
            <a:miter lim="800000"/>
            <a:headEnd/>
            <a:tailEnd/>
          </a:ln>
          <a:effectLst/>
          <a:scene3d>
            <a:camera prst="perspectiveHeroicExtremeRightFacing"/>
            <a:lightRig rig="threePt" dir="t"/>
          </a:scene3d>
        </p:spPr>
      </p:pic>
      <p:sp>
        <p:nvSpPr>
          <p:cNvPr id="6" name="Content Placeholder 2"/>
          <p:cNvSpPr>
            <a:spLocks noGrp="1"/>
          </p:cNvSpPr>
          <p:nvPr>
            <p:ph idx="4294967295"/>
          </p:nvPr>
        </p:nvSpPr>
        <p:spPr>
          <a:xfrm>
            <a:off x="4500562" y="4143380"/>
            <a:ext cx="4071934" cy="2357479"/>
          </a:xfrm>
          <a:solidFill>
            <a:schemeClr val="accent2">
              <a:lumMod val="20000"/>
              <a:lumOff val="80000"/>
            </a:schemeClr>
          </a:solidFill>
          <a:ln/>
          <a:effectLst>
            <a:glow rad="228600">
              <a:schemeClr val="accent6">
                <a:satMod val="175000"/>
                <a:alpha val="40000"/>
              </a:schemeClr>
            </a:glow>
          </a:effectLst>
        </p:spPr>
        <p:txBody>
          <a:bodyPr rtlCol="0">
            <a:noAutofit/>
            <a:scene3d>
              <a:camera prst="orthographicFront"/>
              <a:lightRig rig="threePt" dir="t"/>
            </a:scene3d>
            <a:sp3d extrusionH="57150">
              <a:bevelT w="38100" h="38100"/>
            </a:sp3d>
          </a:bodyPr>
          <a:lstStyle/>
          <a:p>
            <a:pPr marL="0" indent="0" algn="just" fontAlgn="auto">
              <a:spcAft>
                <a:spcPts val="0"/>
              </a:spcAft>
              <a:buNone/>
              <a:defRPr/>
            </a:pPr>
            <a:r>
              <a:rPr lang="en-GB" sz="2000" b="1" spc="50" dirty="0" smtClean="0">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rPr>
              <a:t>One </a:t>
            </a:r>
            <a:r>
              <a:rPr lang="en-GB" sz="2000" b="1" spc="50" dirty="0">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rPr>
              <a:t>area of implementation could pertain to the use of LAMS as an additional complementary </a:t>
            </a:r>
            <a:r>
              <a:rPr lang="en-GB" sz="2000" b="1" spc="50" dirty="0" err="1" smtClean="0">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rPr>
              <a:t>ESL</a:t>
            </a:r>
            <a:r>
              <a:rPr lang="en-GB" sz="2000" b="1" spc="50" dirty="0" smtClean="0">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rPr>
              <a:t> /</a:t>
            </a:r>
            <a:r>
              <a:rPr lang="en-GB" sz="2000" b="1" spc="50" dirty="0" err="1">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rPr>
              <a:t>EFL</a:t>
            </a:r>
            <a:r>
              <a:rPr lang="en-GB" sz="2000" b="1" spc="50" dirty="0">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rPr>
              <a:t> textbook or independent ‘stand-alone’ English language learning resource.</a:t>
            </a:r>
            <a:endParaRPr lang="en-US" sz="2000" b="1" spc="50" dirty="0" smtClean="0">
              <a:ln w="12700" cmpd="sng">
                <a:solidFill>
                  <a:schemeClr val="accent6">
                    <a:satMod val="120000"/>
                    <a:shade val="80000"/>
                  </a:schemeClr>
                </a:solidFill>
                <a:prstDash val="solid"/>
              </a:ln>
              <a:solidFill>
                <a:schemeClr val="accent6">
                  <a:tint val="1000"/>
                </a:schemeClr>
              </a:solidFill>
              <a:effectLst>
                <a:glow rad="101600">
                  <a:schemeClr val="accent1">
                    <a:satMod val="175000"/>
                    <a:alpha val="40000"/>
                  </a:schemeClr>
                </a:glow>
              </a:effectLst>
            </a:endParaRPr>
          </a:p>
          <a:p>
            <a:pPr marL="0" indent="0" algn="just" fontAlgn="auto">
              <a:spcAft>
                <a:spcPts val="0"/>
              </a:spcAft>
              <a:buNone/>
              <a:defRPr/>
            </a:pPr>
            <a:endParaRPr lang="en-US" sz="2400" dirty="0">
              <a:effectLst>
                <a:glow rad="101600">
                  <a:schemeClr val="accent1">
                    <a:satMod val="175000"/>
                    <a:alpha val="40000"/>
                  </a:schemeClr>
                </a:glow>
              </a:effectLst>
            </a:endParaRPr>
          </a:p>
          <a:p>
            <a:pPr marL="0" indent="0" algn="just" fontAlgn="auto">
              <a:spcAft>
                <a:spcPts val="0"/>
              </a:spcAft>
              <a:buFont typeface="Arial" pitchFamily="34" charset="0"/>
              <a:buNone/>
              <a:defRPr/>
            </a:pPr>
            <a:endParaRPr lang="en-US" sz="2400" kern="1200" dirty="0">
              <a:effectLst>
                <a:glow rad="101600">
                  <a:schemeClr val="accent1">
                    <a:satMod val="175000"/>
                    <a:alpha val="40000"/>
                  </a:schemeClr>
                </a:glow>
              </a:effectLst>
              <a:latin typeface="+mn-lt"/>
              <a:ea typeface="+mn-ea"/>
              <a:cs typeface="+mn-cs"/>
            </a:endParaRPr>
          </a:p>
        </p:txBody>
      </p:sp>
      <p:sp>
        <p:nvSpPr>
          <p:cNvPr id="9" name="Subtitle 2"/>
          <p:cNvSpPr txBox="1">
            <a:spLocks/>
          </p:cNvSpPr>
          <p:nvPr/>
        </p:nvSpPr>
        <p:spPr bwMode="auto">
          <a:xfrm>
            <a:off x="6643702" y="1214423"/>
            <a:ext cx="1714512" cy="1000132"/>
          </a:xfrm>
          <a:prstGeom prst="rect">
            <a:avLst/>
          </a:prstGeom>
          <a:blipFill>
            <a:blip r:embed="rId4" cstate="print"/>
            <a:tile tx="0" ty="0" sx="100000" sy="100000" flip="none" algn="tl"/>
          </a:blipFill>
          <a:ln w="9525">
            <a:noFill/>
            <a:miter lim="800000"/>
            <a:headEnd/>
            <a:tailEnd/>
          </a:ln>
          <a:effectLst/>
          <a:scene3d>
            <a:camera prst="perspectiveHeroicExtremeRigh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Potential uses of LAMS in </a:t>
            </a:r>
            <a:r>
              <a:rPr lang="en-GB"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TESOL</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kumimoji="0" lang="en-US"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7" name="Date Placeholder 6"/>
          <p:cNvSpPr>
            <a:spLocks noGrp="1"/>
          </p:cNvSpPr>
          <p:nvPr>
            <p:ph type="dt" sz="half" idx="10"/>
          </p:nvPr>
        </p:nvSpPr>
        <p:spPr/>
        <p:txBody>
          <a:bodyPr/>
          <a:lstStyle/>
          <a:p>
            <a:fld id="{A8B0F7FA-1369-4721-A758-D25C6BC3B8B3}" type="datetime8">
              <a:rPr lang="en-GB" smtClean="0"/>
              <a:t>22/06/2009 20:28</a:t>
            </a:fld>
            <a:endParaRPr lang="en-US"/>
          </a:p>
        </p:txBody>
      </p:sp>
      <p:sp>
        <p:nvSpPr>
          <p:cNvPr id="8" name="Slide Number Placeholder 7"/>
          <p:cNvSpPr>
            <a:spLocks noGrp="1"/>
          </p:cNvSpPr>
          <p:nvPr>
            <p:ph type="sldNum" sz="quarter" idx="12"/>
          </p:nvPr>
        </p:nvSpPr>
        <p:spPr/>
        <p:txBody>
          <a:bodyPr/>
          <a:lstStyle/>
          <a:p>
            <a:fld id="{E7901C4A-0B10-4D7E-8770-1BFDE522A871}" type="slidenum">
              <a:rPr lang="en-US" smtClean="0"/>
              <a:pPr/>
              <a:t>8</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29256" y="4000504"/>
            <a:ext cx="3428992" cy="2643207"/>
          </a:xfrm>
          <a:solidFill>
            <a:schemeClr val="accent2">
              <a:lumMod val="20000"/>
              <a:lumOff val="80000"/>
            </a:schemeClr>
          </a:solidFill>
          <a:ln/>
          <a:effectLst>
            <a:glow rad="228600">
              <a:schemeClr val="accent6">
                <a:satMod val="175000"/>
                <a:alpha val="40000"/>
              </a:schemeClr>
            </a:glow>
          </a:effec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just" fontAlgn="auto">
              <a:spcAft>
                <a:spcPts val="0"/>
              </a:spcAft>
              <a:buNone/>
              <a:defRPr/>
            </a:pPr>
            <a:r>
              <a:rPr lang="en-GB"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Another area concerns </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exploiting LAMS as a source of focussed supplementary exam-practice for well-known and internationally recognised </a:t>
            </a:r>
            <a:r>
              <a:rPr lang="en-GB" sz="1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ESOL</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exams such as the </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rPr>
              <a:t>Cambridge </a:t>
            </a:r>
            <a:r>
              <a:rPr lang="en-GB" sz="1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rPr>
              <a:t>ESOL</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rPr>
              <a:t> exams</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en-GB" sz="1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6"/>
              </a:rPr>
              <a:t>TOEFL</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 </a:t>
            </a:r>
            <a:r>
              <a:rPr lang="en-GB"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rPr>
              <a:t>other exams</a:t>
            </a:r>
            <a:endParaRPr 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just" fontAlgn="auto">
              <a:spcAft>
                <a:spcPts val="0"/>
              </a:spcAft>
              <a:buNone/>
              <a:defRPr/>
            </a:pP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just" fontAlgn="auto">
              <a:spcAft>
                <a:spcPts val="0"/>
              </a:spcAft>
              <a:buFont typeface="Arial" pitchFamily="34" charset="0"/>
              <a:buNone/>
              <a:defRPr/>
            </a:pPr>
            <a:endParaRPr lang="en-US" sz="2400" b="1" kern="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sp>
        <p:nvSpPr>
          <p:cNvPr id="4" name="Subtitle 2"/>
          <p:cNvSpPr txBox="1">
            <a:spLocks/>
          </p:cNvSpPr>
          <p:nvPr/>
        </p:nvSpPr>
        <p:spPr bwMode="auto">
          <a:xfrm>
            <a:off x="6500826" y="1428737"/>
            <a:ext cx="1714512" cy="1000132"/>
          </a:xfrm>
          <a:prstGeom prst="rect">
            <a:avLst/>
          </a:prstGeom>
          <a:blipFill>
            <a:blip r:embed="rId8" cstate="print"/>
            <a:tile tx="0" ty="0" sx="100000" sy="100000" flip="none" algn="tl"/>
          </a:blipFill>
          <a:ln w="9525">
            <a:noFill/>
            <a:miter lim="800000"/>
            <a:headEnd/>
            <a:tailEnd/>
          </a:ln>
          <a:effectLst/>
          <a:scene3d>
            <a:camera prst="perspectiveHeroicExtremeRightFacing"/>
            <a:lightRig rig="threePt" dir="t"/>
          </a:scene3d>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defRPr/>
            </a:pP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Potential uses of LAMS in </a:t>
            </a:r>
            <a:r>
              <a:rPr lang="en-GB"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TESOL</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kumimoji="0" lang="en-US"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23555" name="Picture 3"/>
          <p:cNvPicPr>
            <a:picLocks noChangeAspect="1" noChangeArrowheads="1"/>
          </p:cNvPicPr>
          <p:nvPr>
            <p:custDataLst>
              <p:tags r:id="rId2"/>
            </p:custDataLst>
          </p:nvPr>
        </p:nvPicPr>
        <p:blipFill>
          <a:blip r:embed="rId9" cstate="print"/>
          <a:srcRect/>
          <a:stretch>
            <a:fillRect/>
          </a:stretch>
        </p:blipFill>
        <p:spPr bwMode="auto">
          <a:xfrm>
            <a:off x="214282" y="285728"/>
            <a:ext cx="6643734" cy="4071967"/>
          </a:xfrm>
          <a:prstGeom prst="rect">
            <a:avLst/>
          </a:prstGeom>
          <a:noFill/>
          <a:ln w="9525">
            <a:noFill/>
            <a:miter lim="800000"/>
            <a:headEnd/>
            <a:tailEnd/>
          </a:ln>
          <a:effectLst/>
          <a:scene3d>
            <a:camera prst="perspectiveHeroicExtremeRightFacing"/>
            <a:lightRig rig="threePt" dir="t"/>
          </a:scene3d>
        </p:spPr>
      </p:pic>
      <p:sp>
        <p:nvSpPr>
          <p:cNvPr id="43" name="Date Placeholder 42"/>
          <p:cNvSpPr>
            <a:spLocks noGrp="1"/>
          </p:cNvSpPr>
          <p:nvPr>
            <p:ph type="dt" sz="half" idx="10"/>
          </p:nvPr>
        </p:nvSpPr>
        <p:spPr/>
        <p:txBody>
          <a:bodyPr/>
          <a:lstStyle/>
          <a:p>
            <a:fld id="{361A4B71-3EC5-49C1-AF4B-FA47C0DFAB3D}" type="datetime8">
              <a:rPr lang="en-GB" smtClean="0"/>
              <a:t>22/06/2009 20:28</a:t>
            </a:fld>
            <a:endParaRPr lang="en-US"/>
          </a:p>
        </p:txBody>
      </p:sp>
      <p:sp>
        <p:nvSpPr>
          <p:cNvPr id="44" name="Slide Number Placeholder 43"/>
          <p:cNvSpPr>
            <a:spLocks noGrp="1"/>
          </p:cNvSpPr>
          <p:nvPr>
            <p:ph type="sldNum" sz="quarter" idx="12"/>
          </p:nvPr>
        </p:nvSpPr>
        <p:spPr/>
        <p:txBody>
          <a:bodyPr/>
          <a:lstStyle/>
          <a:p>
            <a:fld id="{E7901C4A-0B10-4D7E-8770-1BFDE522A871}" type="slidenum">
              <a:rPr lang="en-US" smtClean="0"/>
              <a:pPr/>
              <a:t>9</a:t>
            </a:fld>
            <a:endParaRPr lang="en-US"/>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PRESENTATION_ID" val="6220"/>
  <p:tag name="ARTICULATE_LOGO" val="Logo Univer Nic large.jpg"/>
  <p:tag name="ARTICULATE_PRESENTER" val="Chris Alexander"/>
  <p:tag name="ARTICULATE_PRESENTER_GUID" val="54FCD9627773"/>
  <p:tag name="ARTICULATE_TEMPLATE_GUID" val="1a000000-6000-0000-b000-000000000001"/>
  <p:tag name="PRESENTER_PREVIEW_MODE_REFRESH" val="0"/>
  <p:tag name="ARTICULATE_PRESENTER_VERSION" val="6"/>
  <p:tag name="LMS_PUBLISH" val="No"/>
  <p:tag name="ARTICULATE_TEMPLATE" val="Corporate Communications"/>
  <p:tag name="PLAYERLOGOHEIGHT" val="152"/>
  <p:tag name="PLAYERLOGOWIDTH" val="1024"/>
  <p:tag name="PRESENTER_PREVIEW_MOD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b5a773af-4e49-4ef8-99a2-40e84cc4ae8f"/>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LEXAN~1.C\AppData\Local\Temp\articulate\presenter\imgtemp\1xgPDp3Z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ce7b4868-92bf-46b7-9285-0acc74423b0a"/>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f10f3d21-774d-42ba-b84c-518a23bf8da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35820ef6-15be-416d-bf18-5da9dd3e9a6b"/>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af932697-1cb7-4951-b4df-d89dd5ce933c"/>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62d2d8cd-c3a4-4f11-bae5-4fd7db603834"/>
  <p:tag name="ELAPSEDTIME" val="6.3"/>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0bb20966-e01e-4be9-b4c0-07702a79036e"/>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feeb79-4f80-4d5d-a712-2b8a7aede4df"/>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916670d5-859f-4dcb-8ffe-36a46cffc2b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TotalTime>
  <Words>1888</Words>
  <Application>Microsoft Office PowerPoint</Application>
  <PresentationFormat>On-screen Show (4:3)</PresentationFormat>
  <Paragraphs>339</Paragraphs>
  <Slides>50</Slides>
  <Notes>12</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1" baseType="lpstr">
      <vt:lpstr>Default Design</vt:lpstr>
      <vt:lpstr>2009 European LAMS &amp; Learning Design Conference-Opening Up Learning Design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Intercollege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International LAMS Conference: Designing the Future of Learning</dc:title>
  <dc:creator>Staff</dc:creator>
  <cp:lastModifiedBy>Chris Alexander</cp:lastModifiedBy>
  <cp:revision>199</cp:revision>
  <dcterms:created xsi:type="dcterms:W3CDTF">2009-05-11T13:45:29Z</dcterms:created>
  <dcterms:modified xsi:type="dcterms:W3CDTF">2009-06-22T17:38:25Z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EU LAMS Conference PAPER 2009 ALEXANDER</vt:lpwstr>
  </property>
  <property fmtid="{D5CDD505-2E9C-101B-9397-08002B2CF9AE}" pid="4" name="ArticulateGUID">
    <vt:lpwstr>2CD68234-48D8-4899-A19E-67C52C7637AD</vt:lpwstr>
  </property>
  <property fmtid="{D5CDD505-2E9C-101B-9397-08002B2CF9AE}" pid="5" name="ArticulateProjectFull">
    <vt:lpwstr>C:\Users\alexander.c\Desktop\EU LAMS Conference PAPER 2009 ALEXANDER.ppta</vt:lpwstr>
  </property>
</Properties>
</file>